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5143500" cx="9144000"/>
  <p:notesSz cx="6858000" cy="9144000"/>
  <p:embeddedFontLst>
    <p:embeddedFont>
      <p:font typeface="Proxima Nova"/>
      <p:regular r:id="rId41"/>
      <p:bold r:id="rId42"/>
      <p:italic r:id="rId43"/>
      <p:boldItalic r:id="rId44"/>
    </p:embeddedFont>
    <p:embeddedFont>
      <p:font typeface="Old Standard TT"/>
      <p:regular r:id="rId45"/>
      <p:bold r:id="rId46"/>
      <p: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ProximaNova-bold.fntdata"/><Relationship Id="rId41" Type="http://schemas.openxmlformats.org/officeDocument/2006/relationships/font" Target="fonts/ProximaNova-regular.fntdata"/><Relationship Id="rId22" Type="http://schemas.openxmlformats.org/officeDocument/2006/relationships/slide" Target="slides/slide17.xml"/><Relationship Id="rId44" Type="http://schemas.openxmlformats.org/officeDocument/2006/relationships/font" Target="fonts/ProximaNova-boldItalic.fntdata"/><Relationship Id="rId21" Type="http://schemas.openxmlformats.org/officeDocument/2006/relationships/slide" Target="slides/slide16.xml"/><Relationship Id="rId43" Type="http://schemas.openxmlformats.org/officeDocument/2006/relationships/font" Target="fonts/ProximaNova-italic.fntdata"/><Relationship Id="rId24" Type="http://schemas.openxmlformats.org/officeDocument/2006/relationships/slide" Target="slides/slide19.xml"/><Relationship Id="rId46" Type="http://schemas.openxmlformats.org/officeDocument/2006/relationships/font" Target="fonts/OldStandardTT-bold.fntdata"/><Relationship Id="rId23" Type="http://schemas.openxmlformats.org/officeDocument/2006/relationships/slide" Target="slides/slide18.xml"/><Relationship Id="rId45" Type="http://schemas.openxmlformats.org/officeDocument/2006/relationships/font" Target="fonts/OldStandardT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OldStandardTT-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3b34cdd25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b34cdd25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3b34cdd25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3b34cdd25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3b34cdd257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3b34cdd257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3b34cdd25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b34cdd25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3b34cdd25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b34cdd25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3b34cdd257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3b34cdd25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3ac944741e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ac944741e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3b34cdd25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b34cdd25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3b34cdd257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3b34cdd257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3ac944741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3ac944741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1d8862358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d8862358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3b34cdd25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b34cdd25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449c455b55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449c455b55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3ac944741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3ac944741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minutes think, 7 minutes pair, 18 minutes share? 30 minutes to discuss as a group - feelings check in.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g3b34cdd25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3b34cdd25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Google Shape;253;g449c455b55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449c455b55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449c455b55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449c455b55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449c455b55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449c455b55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449c455b55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449c455b55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449c455b55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449c455b55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449c455b55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449c455b55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49c455b5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49c455b5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Realizing that our field has little preparation or training on cultural competency; so we are not fully equipped to do our jobs in a way that respects and meets the needs of all the different communities to whom we are responsible. It creates opportunities for our </a:t>
            </a:r>
            <a:r>
              <a:rPr lang="en"/>
              <a:t>profession</a:t>
            </a:r>
            <a:r>
              <a:rPr lang="en"/>
              <a:t> to perpetuate systemic harms against marginalized and minoritized communities and it places significant functional and emotional burdens on our colleagues from those communities. Not only do we lack the training, but in many cases we lack the vocabulary to name the patterns and systems of harm. And as Kimberle Crenshaw tells us, if we can’t name a problem we can’t see it. And if we can’t see it we can’t address it. And that’s the broad overview of this workshop - first, were going to name the problem and identify some shared concepts and terms. Then we’re going to talk about where we have seen or contributed to the problem. And then we’ll start sharing some strategies for addressing it. Now, this is designed as a rather introductory class - and from the pre-session survey I understand that this is the first time many of you have attended a workshop like this. This workshop came out of a pilot session at SAA 2016 in Atlanta, where over 100 archivists gathered to discuss some of these same readings and participate in similar exercises.</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Google Shape;289;g449c455b55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449c455b55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g449c455b55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449c455b55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g449c455b55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449c455b55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50">
                <a:highlight>
                  <a:srgbClr val="FAFBF8"/>
                </a:highlight>
              </a:rPr>
              <a:t>“What opposing-yet-complementary strategies do we need to pursue simultaneously in order to be successful?”</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449c455b55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449c455b55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50">
                <a:highlight>
                  <a:srgbClr val="FAFBF8"/>
                </a:highlight>
              </a:rPr>
              <a:t>“What opposing-yet-complementary strategies do we need to pursue simultaneously in order to be successful?”</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Google Shape;313;g1d88623586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1d88623586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7ca2a084d2e5cebd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7ca2a084d2e5cebd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49c455b55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49c455b55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49c455b55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49c455b55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1d8862358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d8862358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1d88623586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d88623586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49c455b55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49c455b55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b34cdd2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b34cdd2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071300"/>
            <a:ext cx="8520600" cy="901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3" name="Shape 63"/>
        <p:cNvGrpSpPr/>
        <p:nvPr/>
      </p:nvGrpSpPr>
      <p:grpSpPr>
        <a:xfrm>
          <a:off x="0" y="0"/>
          <a:ext cx="0" cy="0"/>
          <a:chOff x="0" y="0"/>
          <a:chExt cx="0" cy="0"/>
        </a:xfrm>
      </p:grpSpPr>
      <p:sp>
        <p:nvSpPr>
          <p:cNvPr id="64" name="Google Shape;64;p15"/>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5" name="Google Shape;65;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6" name="Shape 66"/>
        <p:cNvGrpSpPr/>
        <p:nvPr/>
      </p:nvGrpSpPr>
      <p:grpSpPr>
        <a:xfrm>
          <a:off x="0" y="0"/>
          <a:ext cx="0" cy="0"/>
          <a:chOff x="0" y="0"/>
          <a:chExt cx="0" cy="0"/>
        </a:xfrm>
      </p:grpSpPr>
      <p:sp>
        <p:nvSpPr>
          <p:cNvPr id="67" name="Google Shape;67;p1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8" name="Google Shape;68;p16"/>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9" name="Google Shape;69;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0" name="Shape 70"/>
        <p:cNvGrpSpPr/>
        <p:nvPr/>
      </p:nvGrpSpPr>
      <p:grpSpPr>
        <a:xfrm>
          <a:off x="0" y="0"/>
          <a:ext cx="0" cy="0"/>
          <a:chOff x="0" y="0"/>
          <a:chExt cx="0" cy="0"/>
        </a:xfrm>
      </p:grpSpPr>
      <p:sp>
        <p:nvSpPr>
          <p:cNvPr id="71" name="Google Shape;71;p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7"/>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3" name="Google Shape;73;p1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8" name="Shape 78"/>
        <p:cNvGrpSpPr/>
        <p:nvPr/>
      </p:nvGrpSpPr>
      <p:grpSpPr>
        <a:xfrm>
          <a:off x="0" y="0"/>
          <a:ext cx="0" cy="0"/>
          <a:chOff x="0" y="0"/>
          <a:chExt cx="0" cy="0"/>
        </a:xfrm>
      </p:grpSpPr>
      <p:sp>
        <p:nvSpPr>
          <p:cNvPr id="79" name="Google Shape;79;p1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0" name="Google Shape;80;p19"/>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1" name="Google Shape;81;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2" name="Shape 82"/>
        <p:cNvGrpSpPr/>
        <p:nvPr/>
      </p:nvGrpSpPr>
      <p:grpSpPr>
        <a:xfrm>
          <a:off x="0" y="0"/>
          <a:ext cx="0" cy="0"/>
          <a:chOff x="0" y="0"/>
          <a:chExt cx="0" cy="0"/>
        </a:xfrm>
      </p:grpSpPr>
      <p:sp>
        <p:nvSpPr>
          <p:cNvPr id="83" name="Google Shape;83;p20"/>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4" name="Google Shape;8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5" name="Shape 85"/>
        <p:cNvGrpSpPr/>
        <p:nvPr/>
      </p:nvGrpSpPr>
      <p:grpSpPr>
        <a:xfrm>
          <a:off x="0" y="0"/>
          <a:ext cx="0" cy="0"/>
          <a:chOff x="0" y="0"/>
          <a:chExt cx="0" cy="0"/>
        </a:xfrm>
      </p:grpSpPr>
      <p:sp>
        <p:nvSpPr>
          <p:cNvPr id="86" name="Google Shape;86;p21"/>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1"/>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8" name="Google Shape;88;p21"/>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9" name="Google Shape;89;p2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90" name="Google Shape;9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1" name="Shape 91"/>
        <p:cNvGrpSpPr/>
        <p:nvPr/>
      </p:nvGrpSpPr>
      <p:grpSpPr>
        <a:xfrm>
          <a:off x="0" y="0"/>
          <a:ext cx="0" cy="0"/>
          <a:chOff x="0" y="0"/>
          <a:chExt cx="0" cy="0"/>
        </a:xfrm>
      </p:grpSpPr>
      <p:sp>
        <p:nvSpPr>
          <p:cNvPr id="92" name="Google Shape;92;p2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93" name="Google Shape;93;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4" name="Shape 94"/>
        <p:cNvGrpSpPr/>
        <p:nvPr/>
      </p:nvGrpSpPr>
      <p:grpSpPr>
        <a:xfrm>
          <a:off x="0" y="0"/>
          <a:ext cx="0" cy="0"/>
          <a:chOff x="0" y="0"/>
          <a:chExt cx="0" cy="0"/>
        </a:xfrm>
      </p:grpSpPr>
      <p:sp>
        <p:nvSpPr>
          <p:cNvPr id="95" name="Google Shape;95;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6" name="Google Shape;96;p23"/>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7" name="Google Shape;9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8" name="Shape 98"/>
        <p:cNvGrpSpPr/>
        <p:nvPr/>
      </p:nvGrpSpPr>
      <p:grpSpPr>
        <a:xfrm>
          <a:off x="0" y="0"/>
          <a:ext cx="0" cy="0"/>
          <a:chOff x="0" y="0"/>
          <a:chExt cx="0" cy="0"/>
        </a:xfrm>
      </p:grpSpPr>
      <p:sp>
        <p:nvSpPr>
          <p:cNvPr id="99" name="Google Shape;99;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1" name="Google Shape;41;p9"/>
          <p:cNvSpPr txBox="1"/>
          <p:nvPr>
            <p:ph type="title"/>
          </p:nvPr>
        </p:nvSpPr>
        <p:spPr>
          <a:xfrm>
            <a:off x="265500" y="1205825"/>
            <a:ext cx="4045200" cy="1509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68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None/>
              <a:defRPr sz="2100"/>
            </a:lvl1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pearmin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5" name="Shape 55"/>
        <p:cNvGrpSpPr/>
        <p:nvPr/>
      </p:nvGrpSpPr>
      <p:grpSpPr>
        <a:xfrm>
          <a:off x="0" y="0"/>
          <a:ext cx="0" cy="0"/>
          <a:chOff x="0" y="0"/>
          <a:chExt cx="0" cy="0"/>
        </a:xfrm>
      </p:grpSpPr>
      <p:sp>
        <p:nvSpPr>
          <p:cNvPr id="56" name="Google Shape;5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7" name="Google Shape;57;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58" name="Google Shape;58;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youtube.com/watch?v=a6WlM1dca18" TargetMode="Externa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xUlqTNwm-mk" TargetMode="Externa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www.youtube.com/watch?v=akOe5-UsQ2o"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5"/>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Deconstructing Whiteness in Archives</a:t>
            </a:r>
            <a:endParaRPr/>
          </a:p>
        </p:txBody>
      </p:sp>
      <p:sp>
        <p:nvSpPr>
          <p:cNvPr id="105" name="Google Shape;105;p25"/>
          <p:cNvSpPr txBox="1"/>
          <p:nvPr>
            <p:ph idx="1" type="subTitle"/>
          </p:nvPr>
        </p:nvSpPr>
        <p:spPr>
          <a:xfrm>
            <a:off x="510450" y="3182345"/>
            <a:ext cx="8123100" cy="161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Society of Indiana Archivists</a:t>
            </a:r>
            <a:endParaRPr b="1"/>
          </a:p>
          <a:p>
            <a:pPr indent="0" lvl="0" marL="0" rtl="0" algn="l">
              <a:spcBef>
                <a:spcPts val="0"/>
              </a:spcBef>
              <a:spcAft>
                <a:spcPts val="0"/>
              </a:spcAft>
              <a:buNone/>
            </a:pPr>
            <a:r>
              <a:rPr lang="en"/>
              <a:t>19 October 2018</a:t>
            </a:r>
            <a:endParaRPr/>
          </a:p>
          <a:p>
            <a:pPr indent="0" lvl="0" marL="0" rtl="0" algn="l">
              <a:spcBef>
                <a:spcPts val="0"/>
              </a:spcBef>
              <a:spcAft>
                <a:spcPts val="0"/>
              </a:spcAft>
              <a:buNone/>
            </a:pPr>
            <a:r>
              <a:rPr lang="en"/>
              <a:t>10:30am-4:30pm</a:t>
            </a:r>
            <a:endParaRPr/>
          </a:p>
          <a:p>
            <a:pPr indent="0" lvl="0" marL="0" rtl="0" algn="l">
              <a:spcBef>
                <a:spcPts val="0"/>
              </a:spcBef>
              <a:spcAft>
                <a:spcPts val="0"/>
              </a:spcAft>
              <a:buNone/>
            </a:pPr>
            <a:r>
              <a:rPr lang="en"/>
              <a:t>Sam Winn (@sam_winn)</a:t>
            </a:r>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4"/>
          <p:cNvSpPr txBox="1"/>
          <p:nvPr>
            <p:ph type="title"/>
          </p:nvPr>
        </p:nvSpPr>
        <p:spPr>
          <a:xfrm>
            <a:off x="311700" y="445025"/>
            <a:ext cx="8520600" cy="572700"/>
          </a:xfrm>
          <a:prstGeom prst="rect">
            <a:avLst/>
          </a:prstGeom>
          <a:solidFill>
            <a:schemeClr val="accent6"/>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White supremacy</a:t>
            </a:r>
            <a:r>
              <a:rPr b="1" lang="en"/>
              <a:t>?</a:t>
            </a:r>
            <a:endParaRPr b="1"/>
          </a:p>
        </p:txBody>
      </p:sp>
      <p:sp>
        <p:nvSpPr>
          <p:cNvPr id="159" name="Google Shape;159;p34"/>
          <p:cNvSpPr txBox="1"/>
          <p:nvPr>
            <p:ph idx="1" type="body"/>
          </p:nvPr>
        </p:nvSpPr>
        <p:spPr>
          <a:xfrm>
            <a:off x="311700" y="1171600"/>
            <a:ext cx="8520600" cy="45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b="1" i="1"/>
          </a:p>
          <a:p>
            <a:pPr indent="0" lvl="0" marL="0" marR="0" rtl="0" algn="l">
              <a:lnSpc>
                <a:spcPct val="115000"/>
              </a:lnSpc>
              <a:spcBef>
                <a:spcPts val="1000"/>
              </a:spcBef>
              <a:spcAft>
                <a:spcPts val="0"/>
              </a:spcAft>
              <a:buNone/>
            </a:pPr>
            <a:br>
              <a:rPr lang="en"/>
            </a:br>
            <a:br>
              <a:rPr lang="en"/>
            </a:br>
            <a:endParaRPr/>
          </a:p>
          <a:p>
            <a:pPr indent="0" lvl="0" marL="0" rtl="0" algn="l">
              <a:spcBef>
                <a:spcPts val="1600"/>
              </a:spcBef>
              <a:spcAft>
                <a:spcPts val="1600"/>
              </a:spcAft>
              <a:buNone/>
            </a:pPr>
            <a:r>
              <a:t/>
            </a:r>
            <a:endParaRPr/>
          </a:p>
        </p:txBody>
      </p:sp>
      <p:sp>
        <p:nvSpPr>
          <p:cNvPr id="160" name="Google Shape;160;p34"/>
          <p:cNvSpPr txBox="1"/>
          <p:nvPr/>
        </p:nvSpPr>
        <p:spPr>
          <a:xfrm>
            <a:off x="318100" y="1622800"/>
            <a:ext cx="8520600" cy="1460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Eduardo Bonilla-Silva, </a:t>
            </a:r>
            <a:r>
              <a:rPr i="1" lang="en" sz="1800">
                <a:solidFill>
                  <a:schemeClr val="dk1"/>
                </a:solidFill>
                <a:latin typeface="Proxima Nova"/>
                <a:ea typeface="Proxima Nova"/>
                <a:cs typeface="Proxima Nova"/>
                <a:sym typeface="Proxima Nova"/>
              </a:rPr>
              <a:t>Racism without Racists </a:t>
            </a:r>
            <a:r>
              <a:rPr lang="en" sz="1800">
                <a:solidFill>
                  <a:schemeClr val="dk1"/>
                </a:solidFill>
                <a:latin typeface="Proxima Nova"/>
                <a:ea typeface="Proxima Nova"/>
                <a:cs typeface="Proxima Nova"/>
                <a:sym typeface="Proxima Nova"/>
              </a:rPr>
              <a:t>(2006)</a:t>
            </a:r>
            <a:endParaRPr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“Whereas for most whites racism is prejudice, for most people of color racism is systemic or institutionalized.” </a:t>
            </a:r>
            <a:endParaRPr>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White supremacy is a “racialized social system” that “awarded systemic privileges to Europeans (the people who became ‘white’) over non-Europeans (the people who became ‘nonwhite’)...” </a:t>
            </a:r>
            <a:br>
              <a:rPr lang="en">
                <a:solidFill>
                  <a:schemeClr val="dk1"/>
                </a:solidFill>
                <a:latin typeface="Proxima Nova"/>
                <a:ea typeface="Proxima Nova"/>
                <a:cs typeface="Proxima Nova"/>
                <a:sym typeface="Proxima Nova"/>
              </a:rPr>
            </a:br>
            <a:endParaRPr>
              <a:latin typeface="Proxima Nova"/>
              <a:ea typeface="Proxima Nova"/>
              <a:cs typeface="Proxima Nova"/>
              <a:sym typeface="Proxima Nova"/>
            </a:endParaRPr>
          </a:p>
        </p:txBody>
      </p:sp>
      <p:sp>
        <p:nvSpPr>
          <p:cNvPr id="161" name="Google Shape;161;p34"/>
          <p:cNvSpPr txBox="1"/>
          <p:nvPr/>
        </p:nvSpPr>
        <p:spPr>
          <a:xfrm>
            <a:off x="318150" y="3146775"/>
            <a:ext cx="8507700" cy="1453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UCLA School of Public Affairs, </a:t>
            </a:r>
            <a:r>
              <a:rPr i="1" lang="en" sz="1800">
                <a:solidFill>
                  <a:schemeClr val="dk1"/>
                </a:solidFill>
                <a:latin typeface="Proxima Nova"/>
                <a:ea typeface="Proxima Nova"/>
                <a:cs typeface="Proxima Nova"/>
                <a:sym typeface="Proxima Nova"/>
              </a:rPr>
              <a:t>Critical Race Theory</a:t>
            </a:r>
            <a:endParaRPr i="1"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“...racism is </a:t>
            </a:r>
            <a:r>
              <a:rPr lang="en">
                <a:solidFill>
                  <a:schemeClr val="dk1"/>
                </a:solidFill>
                <a:latin typeface="Proxima Nova"/>
                <a:ea typeface="Proxima Nova"/>
                <a:cs typeface="Proxima Nova"/>
                <a:sym typeface="Proxima Nova"/>
              </a:rPr>
              <a:t>ingrained</a:t>
            </a:r>
            <a:r>
              <a:rPr lang="en">
                <a:solidFill>
                  <a:schemeClr val="dk1"/>
                </a:solidFill>
                <a:latin typeface="Proxima Nova"/>
                <a:ea typeface="Proxima Nova"/>
                <a:cs typeface="Proxima Nova"/>
                <a:sym typeface="Proxima Nova"/>
              </a:rPr>
              <a:t> in the fabric and system of the American society. The individual racist need not exist to note that institutional racism is pervasive in the dominant culture… these power structures are based on white privilege and white supremacy, which perpetuates the marginalization of people of color.”</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5"/>
          <p:cNvSpPr txBox="1"/>
          <p:nvPr>
            <p:ph type="title"/>
          </p:nvPr>
        </p:nvSpPr>
        <p:spPr>
          <a:xfrm>
            <a:off x="311700" y="445025"/>
            <a:ext cx="8520600" cy="572700"/>
          </a:xfrm>
          <a:prstGeom prst="rect">
            <a:avLst/>
          </a:prstGeom>
          <a:solidFill>
            <a:schemeClr val="accent6"/>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White supremacy</a:t>
            </a:r>
            <a:r>
              <a:rPr b="1" lang="en"/>
              <a:t>?</a:t>
            </a:r>
            <a:endParaRPr b="1"/>
          </a:p>
        </p:txBody>
      </p:sp>
      <p:sp>
        <p:nvSpPr>
          <p:cNvPr id="167" name="Google Shape;167;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James Baldwin</a:t>
            </a:r>
            <a:endParaRPr b="1" i="1"/>
          </a:p>
          <a:p>
            <a:pPr indent="0" lvl="0" marL="0" marR="0" rtl="0" algn="l">
              <a:lnSpc>
                <a:spcPct val="115000"/>
              </a:lnSpc>
              <a:spcBef>
                <a:spcPts val="1600"/>
              </a:spcBef>
              <a:spcAft>
                <a:spcPts val="0"/>
              </a:spcAft>
              <a:buNone/>
            </a:pPr>
            <a:br>
              <a:rPr lang="en"/>
            </a:br>
            <a:endParaRPr/>
          </a:p>
          <a:p>
            <a:pPr indent="0" lvl="0" marL="0" rtl="0" algn="l">
              <a:spcBef>
                <a:spcPts val="1600"/>
              </a:spcBef>
              <a:spcAft>
                <a:spcPts val="1600"/>
              </a:spcAft>
              <a:buNone/>
            </a:pPr>
            <a:r>
              <a:t/>
            </a:r>
            <a:endParaRPr/>
          </a:p>
        </p:txBody>
      </p:sp>
      <p:pic>
        <p:nvPicPr>
          <p:cNvPr descr="From PBS American Masters&#10;James Baldwin,  &quot;The Price of the Ticket&quot;&#10;Unfortunately comments became derisive and certain viewers resorted to name calling. Very disappointing. Please enjoy the video anyhow." id="168" name="Google Shape;168;p35" title="James Baldwin on the Dick Cavett Show">
            <a:hlinkClick r:id="rId3"/>
          </p:cNvPr>
          <p:cNvPicPr preferRelativeResize="0"/>
          <p:nvPr/>
        </p:nvPicPr>
        <p:blipFill>
          <a:blip r:embed="rId4">
            <a:alphaModFix/>
          </a:blip>
          <a:stretch>
            <a:fillRect/>
          </a:stretch>
        </p:blipFill>
        <p:spPr>
          <a:xfrm>
            <a:off x="2286000" y="1503200"/>
            <a:ext cx="4572000" cy="342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6"/>
          <p:cNvSpPr txBox="1"/>
          <p:nvPr>
            <p:ph type="title"/>
          </p:nvPr>
        </p:nvSpPr>
        <p:spPr>
          <a:xfrm>
            <a:off x="311700" y="445025"/>
            <a:ext cx="8520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White privilege</a:t>
            </a:r>
            <a:r>
              <a:rPr b="1" lang="en"/>
              <a:t>?</a:t>
            </a:r>
            <a:endParaRPr b="1"/>
          </a:p>
        </p:txBody>
      </p:sp>
      <p:sp>
        <p:nvSpPr>
          <p:cNvPr id="174" name="Google Shape;174;p36"/>
          <p:cNvSpPr txBox="1"/>
          <p:nvPr>
            <p:ph idx="1" type="body"/>
          </p:nvPr>
        </p:nvSpPr>
        <p:spPr>
          <a:xfrm>
            <a:off x="311700" y="1171600"/>
            <a:ext cx="8520600" cy="49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b="1" i="1"/>
          </a:p>
          <a:p>
            <a:pPr indent="0" lvl="0" marL="0" marR="0" rtl="0" algn="l">
              <a:lnSpc>
                <a:spcPct val="115000"/>
              </a:lnSpc>
              <a:spcBef>
                <a:spcPts val="1000"/>
              </a:spcBef>
              <a:spcAft>
                <a:spcPts val="0"/>
              </a:spcAft>
              <a:buNone/>
            </a:pPr>
            <a:r>
              <a:t/>
            </a:r>
            <a:endParaRPr/>
          </a:p>
          <a:p>
            <a:pPr indent="0" lvl="0" marL="0" rtl="0" algn="l">
              <a:spcBef>
                <a:spcPts val="1600"/>
              </a:spcBef>
              <a:spcAft>
                <a:spcPts val="1600"/>
              </a:spcAft>
              <a:buNone/>
            </a:pPr>
            <a:r>
              <a:t/>
            </a:r>
            <a:endParaRPr/>
          </a:p>
        </p:txBody>
      </p:sp>
      <p:sp>
        <p:nvSpPr>
          <p:cNvPr id="175" name="Google Shape;175;p36"/>
          <p:cNvSpPr txBox="1"/>
          <p:nvPr/>
        </p:nvSpPr>
        <p:spPr>
          <a:xfrm>
            <a:off x="338700" y="1693325"/>
            <a:ext cx="8466600" cy="1862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Peggy McIntosh, </a:t>
            </a:r>
            <a:r>
              <a:rPr i="1" lang="en" sz="1800">
                <a:solidFill>
                  <a:schemeClr val="dk1"/>
                </a:solidFill>
                <a:latin typeface="Proxima Nova"/>
                <a:ea typeface="Proxima Nova"/>
                <a:cs typeface="Proxima Nova"/>
                <a:sym typeface="Proxima Nova"/>
              </a:rPr>
              <a:t>Unpacking the Invisible Knapsack </a:t>
            </a:r>
            <a:r>
              <a:rPr lang="en" sz="1800">
                <a:solidFill>
                  <a:schemeClr val="dk1"/>
                </a:solidFill>
                <a:latin typeface="Proxima Nova"/>
                <a:ea typeface="Proxima Nova"/>
                <a:cs typeface="Proxima Nova"/>
                <a:sym typeface="Proxima Nova"/>
              </a:rPr>
              <a:t>(1989)</a:t>
            </a:r>
            <a:endParaRPr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“As a white person, I realized I had been taught about racism as something that puts others at a disadvantage, but had been taught not to see one of its corollary aspects, white privilege, which puts me at an advantage… I have come to see white privilege as an invisible package of unearned assets that I can count on cashing in each day, but about which I was “meant” to remain oblivious. White privilege is like an invisible weightless knapsack of special provisions, maps, passports, codebooks, visas, clothes, tools and blank checks.”</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7"/>
          <p:cNvSpPr txBox="1"/>
          <p:nvPr>
            <p:ph type="title"/>
          </p:nvPr>
        </p:nvSpPr>
        <p:spPr>
          <a:xfrm>
            <a:off x="311700" y="445025"/>
            <a:ext cx="8520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White privilege</a:t>
            </a:r>
            <a:r>
              <a:rPr b="1" lang="en"/>
              <a:t>?</a:t>
            </a:r>
            <a:endParaRPr b="1"/>
          </a:p>
        </p:txBody>
      </p:sp>
      <p:sp>
        <p:nvSpPr>
          <p:cNvPr id="181" name="Google Shape;181;p37"/>
          <p:cNvSpPr txBox="1"/>
          <p:nvPr>
            <p:ph idx="1" type="body"/>
          </p:nvPr>
        </p:nvSpPr>
        <p:spPr>
          <a:xfrm>
            <a:off x="311700" y="1171600"/>
            <a:ext cx="8520600" cy="45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b="1" i="1"/>
          </a:p>
          <a:p>
            <a:pPr indent="0" lvl="0" marL="0" rtl="0" algn="l">
              <a:spcBef>
                <a:spcPts val="1000"/>
              </a:spcBef>
              <a:spcAft>
                <a:spcPts val="1600"/>
              </a:spcAft>
              <a:buNone/>
            </a:pPr>
            <a:r>
              <a:t/>
            </a:r>
            <a:endParaRPr/>
          </a:p>
        </p:txBody>
      </p:sp>
      <p:sp>
        <p:nvSpPr>
          <p:cNvPr id="182" name="Google Shape;182;p37"/>
          <p:cNvSpPr txBox="1"/>
          <p:nvPr/>
        </p:nvSpPr>
        <p:spPr>
          <a:xfrm>
            <a:off x="335100" y="1679225"/>
            <a:ext cx="8473800" cy="20886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Southern Poverty Law Center, </a:t>
            </a:r>
            <a:r>
              <a:rPr i="1" lang="en" sz="1800">
                <a:solidFill>
                  <a:schemeClr val="dk1"/>
                </a:solidFill>
                <a:latin typeface="Proxima Nova"/>
                <a:ea typeface="Proxima Nova"/>
                <a:cs typeface="Proxima Nova"/>
                <a:sym typeface="Proxima Nova"/>
              </a:rPr>
              <a:t>Teaching Tolerance</a:t>
            </a:r>
            <a:endParaRPr i="1"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Proxima Nova"/>
              <a:buChar char="○"/>
            </a:pPr>
            <a:r>
              <a:rPr lang="en">
                <a:solidFill>
                  <a:schemeClr val="dk1"/>
                </a:solidFill>
                <a:latin typeface="Proxima Nova"/>
                <a:ea typeface="Proxima Nova"/>
                <a:cs typeface="Proxima Nova"/>
                <a:sym typeface="Proxima Nova"/>
              </a:rPr>
              <a:t>“White skin privilege is not something that white people necessarily do, create or enjoy on purpose. Unlike the more overt individual and institutional manifestations of racism described above, white skin privilege is a transparent preference for whiteness that saturates our society. White skin privilege serves several functions. First, it provides white people with “perks” that we do not earn and that people of color do not enjoy. Second, it creates real advantages for us. White people are immune to a lot of challenges. Finally, white privilege shapes the world in which we live — the way that we navigate and interact with one another and with the world.”</a:t>
            </a:r>
            <a:endParaRPr>
              <a:solidFill>
                <a:schemeClr val="dk1"/>
              </a:solidFill>
              <a:latin typeface="Proxima Nova"/>
              <a:ea typeface="Proxima Nova"/>
              <a:cs typeface="Proxima Nova"/>
              <a:sym typeface="Proxima Nova"/>
            </a:endParaRPr>
          </a:p>
          <a:p>
            <a:pPr indent="0" lvl="0" marL="0" rtl="0" algn="l">
              <a:spcBef>
                <a:spcPts val="1600"/>
              </a:spcBef>
              <a:spcAft>
                <a:spcPts val="0"/>
              </a:spcAft>
              <a:buNone/>
            </a:pPr>
            <a:r>
              <a:t/>
            </a: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8"/>
          <p:cNvSpPr txBox="1"/>
          <p:nvPr>
            <p:ph type="title"/>
          </p:nvPr>
        </p:nvSpPr>
        <p:spPr>
          <a:xfrm>
            <a:off x="311700" y="445025"/>
            <a:ext cx="8520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White privilege</a:t>
            </a:r>
            <a:r>
              <a:rPr b="1" lang="en"/>
              <a:t>?</a:t>
            </a:r>
            <a:endParaRPr b="1"/>
          </a:p>
        </p:txBody>
      </p:sp>
      <p:sp>
        <p:nvSpPr>
          <p:cNvPr id="188" name="Google Shape;188;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Jane Elliot</a:t>
            </a:r>
            <a:endParaRPr b="1" i="1"/>
          </a:p>
          <a:p>
            <a:pPr indent="0" lvl="0" marL="0" rtl="0" algn="l">
              <a:spcBef>
                <a:spcPts val="1000"/>
              </a:spcBef>
              <a:spcAft>
                <a:spcPts val="1600"/>
              </a:spcAft>
              <a:buNone/>
            </a:pPr>
            <a:r>
              <a:t/>
            </a:r>
            <a:endParaRPr/>
          </a:p>
        </p:txBody>
      </p:sp>
      <p:pic>
        <p:nvPicPr>
          <p:cNvPr descr="Anti-racism activist &amp; educator &quot;Jane Elliot&quot; speaks to white citizens on receiving the same treatment as black citizens. &quot;I want every white person in this room, who would be happy to be treated as this society in general treats our citizens, our black citizens. If you as a white person would be happy to receive the same treatment that our black citizens do in this society - please stand! - You didn't understand the directions. If you white folks want to be treated the way blacks are in this society - stand! - Nobody is standing here. That says very plainly that you know what's happening. You know you don't want it for you. I want to know why you are so willing to accept it or to allow it to happen for others.&quot; - Jane Elliot." id="189" name="Google Shape;189;p38" title="Speaks Volumes Anti Racism Activist &amp; Educator Jane Elliot Speaks To White Citizens On Receiving">
            <a:hlinkClick r:id="rId3"/>
          </p:cNvPr>
          <p:cNvPicPr preferRelativeResize="0"/>
          <p:nvPr/>
        </p:nvPicPr>
        <p:blipFill>
          <a:blip r:embed="rId4">
            <a:alphaModFix/>
          </a:blip>
          <a:stretch>
            <a:fillRect/>
          </a:stretch>
        </p:blipFill>
        <p:spPr>
          <a:xfrm>
            <a:off x="2447288" y="1498325"/>
            <a:ext cx="4249424" cy="31870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9"/>
          <p:cNvSpPr txBox="1"/>
          <p:nvPr>
            <p:ph type="title"/>
          </p:nvPr>
        </p:nvSpPr>
        <p:spPr>
          <a:xfrm>
            <a:off x="311700" y="445025"/>
            <a:ext cx="8520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Corollary Concept...</a:t>
            </a:r>
            <a:endParaRPr b="1"/>
          </a:p>
        </p:txBody>
      </p:sp>
      <p:sp>
        <p:nvSpPr>
          <p:cNvPr id="195" name="Google Shape;195;p39"/>
          <p:cNvSpPr txBox="1"/>
          <p:nvPr>
            <p:ph idx="1" type="body"/>
          </p:nvPr>
        </p:nvSpPr>
        <p:spPr>
          <a:xfrm>
            <a:off x="311700" y="1171600"/>
            <a:ext cx="8520600" cy="45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b="1" i="1"/>
          </a:p>
          <a:p>
            <a:pPr indent="0" lvl="0" marL="0" rtl="0" algn="l">
              <a:spcBef>
                <a:spcPts val="1000"/>
              </a:spcBef>
              <a:spcAft>
                <a:spcPts val="1600"/>
              </a:spcAft>
              <a:buNone/>
            </a:pPr>
            <a:r>
              <a:t/>
            </a:r>
            <a:endParaRPr/>
          </a:p>
        </p:txBody>
      </p:sp>
      <p:sp>
        <p:nvSpPr>
          <p:cNvPr id="196" name="Google Shape;196;p39"/>
          <p:cNvSpPr txBox="1"/>
          <p:nvPr/>
        </p:nvSpPr>
        <p:spPr>
          <a:xfrm>
            <a:off x="335100" y="1679225"/>
            <a:ext cx="8473800" cy="20886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Old Standard TT"/>
              <a:buChar char="●"/>
            </a:pPr>
            <a:r>
              <a:rPr lang="en" sz="1800">
                <a:solidFill>
                  <a:schemeClr val="dk1"/>
                </a:solidFill>
                <a:latin typeface="Old Standard TT"/>
                <a:ea typeface="Old Standard TT"/>
                <a:cs typeface="Old Standard TT"/>
                <a:sym typeface="Old Standard TT"/>
              </a:rPr>
              <a:t>Robin DiAngelo, </a:t>
            </a:r>
            <a:r>
              <a:rPr i="1" lang="en" sz="1800">
                <a:solidFill>
                  <a:schemeClr val="dk1"/>
                </a:solidFill>
                <a:latin typeface="Old Standard TT"/>
                <a:ea typeface="Old Standard TT"/>
                <a:cs typeface="Old Standard TT"/>
                <a:sym typeface="Old Standard TT"/>
              </a:rPr>
              <a:t>White Fragility</a:t>
            </a:r>
            <a:r>
              <a:rPr lang="en" sz="1800">
                <a:solidFill>
                  <a:schemeClr val="dk1"/>
                </a:solidFill>
                <a:latin typeface="Old Standard TT"/>
                <a:ea typeface="Old Standard TT"/>
                <a:cs typeface="Old Standard TT"/>
                <a:sym typeface="Old Standard TT"/>
              </a:rPr>
              <a:t> (2011)</a:t>
            </a:r>
            <a:endParaRPr/>
          </a:p>
          <a:p>
            <a:pPr indent="-317500" lvl="1" marL="914400" rtl="0" algn="l">
              <a:lnSpc>
                <a:spcPct val="115000"/>
              </a:lnSpc>
              <a:spcBef>
                <a:spcPts val="0"/>
              </a:spcBef>
              <a:spcAft>
                <a:spcPts val="0"/>
              </a:spcAft>
              <a:buClr>
                <a:schemeClr val="dk1"/>
              </a:buClr>
              <a:buSzPts val="1400"/>
              <a:buFont typeface="Old Standard TT"/>
              <a:buChar char="○"/>
            </a:pPr>
            <a:r>
              <a:rPr lang="en">
                <a:solidFill>
                  <a:schemeClr val="dk1"/>
                </a:solidFill>
                <a:latin typeface="Old Standard TT"/>
                <a:ea typeface="Old Standard TT"/>
                <a:cs typeface="Old Standard TT"/>
                <a:sym typeface="Old Standard TT"/>
              </a:rPr>
              <a:t>“White Fragility is a state in which even a minimum amount of racial stress becomes intolerable, triggering a range of defensive moves. These moves include the outward display of emotions such as anger, fear, and guilt, and behaviors such as argumentation, silence, and leaving the stress-inducing situation. These behaviors, in turn, function to reinstate white racial equilibrium.”</a:t>
            </a:r>
            <a:endParaRPr>
              <a:solidFill>
                <a:schemeClr val="dk1"/>
              </a:solidFill>
              <a:latin typeface="Old Standard TT"/>
              <a:ea typeface="Old Standard TT"/>
              <a:cs typeface="Old Standard TT"/>
              <a:sym typeface="Old Standard TT"/>
            </a:endParaRPr>
          </a:p>
          <a:p>
            <a:pPr indent="0" lvl="0" marL="0" rtl="0" algn="l">
              <a:spcBef>
                <a:spcPts val="1600"/>
              </a:spcBef>
              <a:spcAft>
                <a:spcPts val="0"/>
              </a:spcAft>
              <a:buNone/>
            </a:pPr>
            <a:r>
              <a:t/>
            </a:r>
            <a:endParaRPr/>
          </a:p>
        </p:txBody>
      </p:sp>
      <p:sp>
        <p:nvSpPr>
          <p:cNvPr id="197" name="Google Shape;197;p39"/>
          <p:cNvSpPr txBox="1"/>
          <p:nvPr>
            <p:ph type="title"/>
          </p:nvPr>
        </p:nvSpPr>
        <p:spPr>
          <a:xfrm>
            <a:off x="3722625" y="445025"/>
            <a:ext cx="4899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i="1" lang="en"/>
              <a:t>White Fragility</a:t>
            </a:r>
            <a:endParaRPr b="1" i="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40"/>
          <p:cNvSpPr txBox="1"/>
          <p:nvPr>
            <p:ph type="title"/>
          </p:nvPr>
        </p:nvSpPr>
        <p:spPr>
          <a:xfrm>
            <a:off x="311700" y="445025"/>
            <a:ext cx="8520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Corollary Concept...</a:t>
            </a:r>
            <a:endParaRPr b="1"/>
          </a:p>
        </p:txBody>
      </p:sp>
      <p:sp>
        <p:nvSpPr>
          <p:cNvPr id="203" name="Google Shape;203;p40"/>
          <p:cNvSpPr txBox="1"/>
          <p:nvPr>
            <p:ph type="title"/>
          </p:nvPr>
        </p:nvSpPr>
        <p:spPr>
          <a:xfrm>
            <a:off x="3722625" y="445025"/>
            <a:ext cx="4899600" cy="5727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0"/>
              </a:spcBef>
              <a:spcAft>
                <a:spcPts val="0"/>
              </a:spcAft>
              <a:buNone/>
            </a:pPr>
            <a:r>
              <a:rPr b="1" i="1" lang="en"/>
              <a:t>White Fragility</a:t>
            </a:r>
            <a:endParaRPr b="1" i="1"/>
          </a:p>
        </p:txBody>
      </p:sp>
      <p:pic>
        <p:nvPicPr>
          <p:cNvPr id="204" name="Google Shape;204;p40"/>
          <p:cNvPicPr preferRelativeResize="0"/>
          <p:nvPr/>
        </p:nvPicPr>
        <p:blipFill rotWithShape="1">
          <a:blip r:embed="rId3">
            <a:alphaModFix/>
          </a:blip>
          <a:srcRect b="0" l="0" r="20948" t="0"/>
          <a:stretch/>
        </p:blipFill>
        <p:spPr>
          <a:xfrm>
            <a:off x="2369825" y="1017725"/>
            <a:ext cx="4861551" cy="3821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41"/>
          <p:cNvSpPr txBox="1"/>
          <p:nvPr>
            <p:ph type="title"/>
          </p:nvPr>
        </p:nvSpPr>
        <p:spPr>
          <a:xfrm>
            <a:off x="311700" y="445025"/>
            <a:ext cx="85206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Intersectionality</a:t>
            </a:r>
            <a:r>
              <a:rPr b="1" lang="en"/>
              <a:t>?</a:t>
            </a:r>
            <a:endParaRPr b="1"/>
          </a:p>
        </p:txBody>
      </p:sp>
      <p:sp>
        <p:nvSpPr>
          <p:cNvPr id="210" name="Google Shape;210;p41"/>
          <p:cNvSpPr txBox="1"/>
          <p:nvPr>
            <p:ph idx="1" type="body"/>
          </p:nvPr>
        </p:nvSpPr>
        <p:spPr>
          <a:xfrm>
            <a:off x="311700" y="1171600"/>
            <a:ext cx="8520600" cy="42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a:p>
          <a:p>
            <a:pPr indent="0" lvl="0" marL="0" marR="0" rtl="0" algn="l">
              <a:lnSpc>
                <a:spcPct val="115000"/>
              </a:lnSpc>
              <a:spcBef>
                <a:spcPts val="0"/>
              </a:spcBef>
              <a:spcAft>
                <a:spcPts val="0"/>
              </a:spcAft>
              <a:buNone/>
            </a:pPr>
            <a:r>
              <a:t/>
            </a:r>
            <a:endParaRPr i="1" sz="1000"/>
          </a:p>
          <a:p>
            <a:pPr indent="0" lvl="0" marL="457200" rtl="0" algn="l">
              <a:spcBef>
                <a:spcPts val="1600"/>
              </a:spcBef>
              <a:spcAft>
                <a:spcPts val="0"/>
              </a:spcAft>
              <a:buNone/>
            </a:pPr>
            <a:r>
              <a:t/>
            </a:r>
            <a:endParaRPr b="1"/>
          </a:p>
          <a:p>
            <a:pPr indent="0" lvl="0" marL="0" rtl="0" algn="l">
              <a:spcBef>
                <a:spcPts val="1600"/>
              </a:spcBef>
              <a:spcAft>
                <a:spcPts val="1600"/>
              </a:spcAft>
              <a:buNone/>
            </a:pPr>
            <a:r>
              <a:t/>
            </a:r>
            <a:endParaRPr/>
          </a:p>
        </p:txBody>
      </p:sp>
      <p:sp>
        <p:nvSpPr>
          <p:cNvPr id="211" name="Google Shape;211;p41"/>
          <p:cNvSpPr txBox="1"/>
          <p:nvPr/>
        </p:nvSpPr>
        <p:spPr>
          <a:xfrm>
            <a:off x="311700" y="1473900"/>
            <a:ext cx="8600700" cy="18909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Cherríe Morega, </a:t>
            </a:r>
            <a:r>
              <a:rPr i="1" lang="en" sz="1800">
                <a:solidFill>
                  <a:schemeClr val="dk1"/>
                </a:solidFill>
                <a:latin typeface="Proxima Nova"/>
                <a:ea typeface="Proxima Nova"/>
                <a:cs typeface="Proxima Nova"/>
                <a:sym typeface="Proxima Nova"/>
              </a:rPr>
              <a:t>La Guera</a:t>
            </a:r>
            <a:r>
              <a:rPr lang="en" sz="1800">
                <a:solidFill>
                  <a:schemeClr val="dk1"/>
                </a:solidFill>
                <a:latin typeface="Proxima Nova"/>
                <a:ea typeface="Proxima Nova"/>
                <a:cs typeface="Proxima Nova"/>
                <a:sym typeface="Proxima Nova"/>
              </a:rPr>
              <a:t> (1979)</a:t>
            </a:r>
            <a:endParaRPr sz="1800">
              <a:solidFill>
                <a:schemeClr val="dk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dk1"/>
              </a:buClr>
              <a:buSzPts val="1300"/>
              <a:buFont typeface="Old Standard TT"/>
              <a:buChar char="○"/>
            </a:pPr>
            <a:r>
              <a:rPr b="1" lang="en" sz="1300">
                <a:solidFill>
                  <a:schemeClr val="dk1"/>
                </a:solidFill>
                <a:latin typeface="Proxima Nova"/>
                <a:ea typeface="Proxima Nova"/>
                <a:cs typeface="Proxima Nova"/>
                <a:sym typeface="Proxima Nova"/>
              </a:rPr>
              <a:t>Interlocking oppressions</a:t>
            </a:r>
            <a:r>
              <a:rPr lang="en" sz="1300">
                <a:solidFill>
                  <a:schemeClr val="dk1"/>
                </a:solidFill>
                <a:latin typeface="Proxima Nova"/>
                <a:ea typeface="Proxima Nova"/>
                <a:cs typeface="Proxima Nova"/>
                <a:sym typeface="Proxima Nova"/>
              </a:rPr>
              <a:t>. “I have observed that the usual response among white women's groups when the ‘racism issue’ comes up is to deny the difference… there is seldom any analysis of how the very nature and structure of the group itself may be founded on racist or classist assumptions.” </a:t>
            </a:r>
            <a:endParaRPr sz="1300">
              <a:solidFill>
                <a:schemeClr val="dk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“I have come to believe that the only reason women of a privileged class will dare to look at how it is that they oppress, is when they've come to know the meaning of their own oppression.”</a:t>
            </a:r>
            <a:br>
              <a:rPr lang="en" sz="1300">
                <a:solidFill>
                  <a:schemeClr val="dk1"/>
                </a:solidFill>
                <a:latin typeface="Proxima Nova"/>
                <a:ea typeface="Proxima Nova"/>
                <a:cs typeface="Proxima Nova"/>
                <a:sym typeface="Proxima Nova"/>
              </a:rPr>
            </a:br>
            <a:endParaRPr sz="1300">
              <a:solidFill>
                <a:schemeClr val="dk1"/>
              </a:solidFill>
              <a:latin typeface="Proxima Nova"/>
              <a:ea typeface="Proxima Nova"/>
              <a:cs typeface="Proxima Nova"/>
              <a:sym typeface="Proxima Nova"/>
            </a:endParaRPr>
          </a:p>
          <a:p>
            <a:pPr indent="0" lvl="0" marL="0" rtl="0" algn="l">
              <a:spcBef>
                <a:spcPts val="1600"/>
              </a:spcBef>
              <a:spcAft>
                <a:spcPts val="0"/>
              </a:spcAft>
              <a:buNone/>
            </a:pPr>
            <a:r>
              <a:t/>
            </a:r>
            <a:endParaRPr>
              <a:latin typeface="Proxima Nova"/>
              <a:ea typeface="Proxima Nova"/>
              <a:cs typeface="Proxima Nova"/>
              <a:sym typeface="Proxima Nova"/>
            </a:endParaRPr>
          </a:p>
        </p:txBody>
      </p:sp>
      <p:sp>
        <p:nvSpPr>
          <p:cNvPr id="212" name="Google Shape;212;p41"/>
          <p:cNvSpPr txBox="1"/>
          <p:nvPr/>
        </p:nvSpPr>
        <p:spPr>
          <a:xfrm>
            <a:off x="311700" y="3090325"/>
            <a:ext cx="8600700" cy="1744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Patricia Hill Collins, </a:t>
            </a:r>
            <a:r>
              <a:rPr i="1" lang="en" sz="1800">
                <a:solidFill>
                  <a:schemeClr val="dk1"/>
                </a:solidFill>
                <a:latin typeface="Proxima Nova"/>
                <a:ea typeface="Proxima Nova"/>
                <a:cs typeface="Proxima Nova"/>
                <a:sym typeface="Proxima Nova"/>
              </a:rPr>
              <a:t>Black Feminist Thought: Knowledge, Consciousness, and the Politics of Empowerment </a:t>
            </a:r>
            <a:r>
              <a:rPr lang="en" sz="1800">
                <a:solidFill>
                  <a:schemeClr val="dk1"/>
                </a:solidFill>
                <a:latin typeface="Proxima Nova"/>
                <a:ea typeface="Proxima Nova"/>
                <a:cs typeface="Proxima Nova"/>
                <a:sym typeface="Proxima Nova"/>
              </a:rPr>
              <a:t>(1990)</a:t>
            </a:r>
            <a:endParaRPr sz="1800">
              <a:solidFill>
                <a:schemeClr val="dk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dk1"/>
              </a:buClr>
              <a:buSzPts val="1300"/>
              <a:buFont typeface="Old Standard TT"/>
              <a:buChar char="○"/>
            </a:pPr>
            <a:r>
              <a:rPr b="1" lang="en" sz="1300">
                <a:solidFill>
                  <a:schemeClr val="dk1"/>
                </a:solidFill>
                <a:latin typeface="Proxima Nova"/>
                <a:ea typeface="Proxima Nova"/>
                <a:cs typeface="Proxima Nova"/>
                <a:sym typeface="Proxima Nova"/>
              </a:rPr>
              <a:t>Matrix of Domination</a:t>
            </a:r>
            <a:r>
              <a:rPr lang="en" sz="1300">
                <a:solidFill>
                  <a:schemeClr val="dk1"/>
                </a:solidFill>
                <a:latin typeface="Proxima Nova"/>
                <a:ea typeface="Proxima Nova"/>
                <a:cs typeface="Proxima Nova"/>
                <a:sym typeface="Proxima Nova"/>
              </a:rPr>
              <a:t>. Recognizing that race, class, gender, sexual orientation, religion, ethnicity, age, etc as “interlocking systems of oppression.”</a:t>
            </a:r>
            <a:endParaRPr sz="1300">
              <a:solidFill>
                <a:schemeClr val="dk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dk1"/>
              </a:buClr>
              <a:buSzPts val="1300"/>
              <a:buFont typeface="Proxima Nova"/>
              <a:buChar char="○"/>
            </a:pPr>
            <a:r>
              <a:rPr lang="en" sz="1300">
                <a:solidFill>
                  <a:schemeClr val="dk1"/>
                </a:solidFill>
                <a:latin typeface="Proxima Nova"/>
                <a:ea typeface="Proxima Nova"/>
                <a:cs typeface="Proxima Nova"/>
                <a:sym typeface="Proxima Nova"/>
              </a:rPr>
              <a:t>“Depending on the context, an individual may be an oppressor, a member of an oppressed group, or simultaneously oppressor and oppressed.”</a:t>
            </a:r>
            <a:r>
              <a:rPr i="1" lang="en" sz="1300">
                <a:solidFill>
                  <a:schemeClr val="dk1"/>
                </a:solidFill>
                <a:latin typeface="Proxima Nova"/>
                <a:ea typeface="Proxima Nova"/>
                <a:cs typeface="Proxima Nova"/>
                <a:sym typeface="Proxima Nova"/>
              </a:rPr>
              <a:t> </a:t>
            </a:r>
            <a:endParaRPr sz="1300">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1000"/>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42"/>
          <p:cNvSpPr txBox="1"/>
          <p:nvPr>
            <p:ph type="title"/>
          </p:nvPr>
        </p:nvSpPr>
        <p:spPr>
          <a:xfrm>
            <a:off x="311700" y="445025"/>
            <a:ext cx="85206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Intersectionality</a:t>
            </a:r>
            <a:r>
              <a:rPr b="1" lang="en"/>
              <a:t>?</a:t>
            </a:r>
            <a:endParaRPr b="1"/>
          </a:p>
        </p:txBody>
      </p:sp>
      <p:sp>
        <p:nvSpPr>
          <p:cNvPr id="218" name="Google Shape;218;p42"/>
          <p:cNvSpPr txBox="1"/>
          <p:nvPr>
            <p:ph idx="1" type="body"/>
          </p:nvPr>
        </p:nvSpPr>
        <p:spPr>
          <a:xfrm>
            <a:off x="311700" y="1171600"/>
            <a:ext cx="8520600" cy="5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Formal definitions</a:t>
            </a:r>
            <a:endParaRPr/>
          </a:p>
          <a:p>
            <a:pPr indent="0" lvl="0" marL="457200" rtl="0" algn="l">
              <a:spcBef>
                <a:spcPts val="1600"/>
              </a:spcBef>
              <a:spcAft>
                <a:spcPts val="0"/>
              </a:spcAft>
              <a:buNone/>
            </a:pPr>
            <a:r>
              <a:t/>
            </a:r>
            <a:endParaRPr b="1"/>
          </a:p>
          <a:p>
            <a:pPr indent="0" lvl="0" marL="0" rtl="0" algn="l">
              <a:spcBef>
                <a:spcPts val="1600"/>
              </a:spcBef>
              <a:spcAft>
                <a:spcPts val="1600"/>
              </a:spcAft>
              <a:buNone/>
            </a:pPr>
            <a:r>
              <a:t/>
            </a:r>
            <a:endParaRPr/>
          </a:p>
        </p:txBody>
      </p:sp>
      <p:sp>
        <p:nvSpPr>
          <p:cNvPr id="219" name="Google Shape;219;p42"/>
          <p:cNvSpPr txBox="1"/>
          <p:nvPr/>
        </p:nvSpPr>
        <p:spPr>
          <a:xfrm>
            <a:off x="311700" y="1608650"/>
            <a:ext cx="8520600" cy="1340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Kimberlé Crenshaw, </a:t>
            </a:r>
            <a:r>
              <a:rPr i="1" lang="en" sz="1800">
                <a:solidFill>
                  <a:schemeClr val="dk1"/>
                </a:solidFill>
                <a:latin typeface="Proxima Nova"/>
                <a:ea typeface="Proxima Nova"/>
                <a:cs typeface="Proxima Nova"/>
                <a:sym typeface="Proxima Nova"/>
              </a:rPr>
              <a:t>Race, Gender, and Sexual Harassment </a:t>
            </a:r>
            <a:r>
              <a:rPr lang="en" sz="1800">
                <a:solidFill>
                  <a:schemeClr val="dk1"/>
                </a:solidFill>
                <a:latin typeface="Proxima Nova"/>
                <a:ea typeface="Proxima Nova"/>
                <a:cs typeface="Proxima Nova"/>
                <a:sym typeface="Proxima Nova"/>
              </a:rPr>
              <a:t>(1992)</a:t>
            </a:r>
            <a:endParaRPr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Old Standard TT"/>
              <a:buChar char="○"/>
            </a:pPr>
            <a:r>
              <a:rPr b="1" lang="en">
                <a:solidFill>
                  <a:schemeClr val="dk1"/>
                </a:solidFill>
                <a:latin typeface="Proxima Nova"/>
                <a:ea typeface="Proxima Nova"/>
                <a:cs typeface="Proxima Nova"/>
                <a:sym typeface="Proxima Nova"/>
              </a:rPr>
              <a:t>Intersectionality</a:t>
            </a:r>
            <a:r>
              <a:rPr lang="en">
                <a:solidFill>
                  <a:schemeClr val="dk1"/>
                </a:solidFill>
                <a:latin typeface="Proxima Nova"/>
                <a:ea typeface="Proxima Nova"/>
                <a:cs typeface="Proxima Nova"/>
                <a:sym typeface="Proxima Nova"/>
              </a:rPr>
              <a:t>, the idea that each of us represents multiple identities - race, gender, sexual orientation, religious affiliation, national origin, class, ability, etc. These overlap or intersect in complex ways that cannot be understood by analyzing only one dimension of identity. </a:t>
            </a:r>
            <a:br>
              <a:rPr lang="en">
                <a:solidFill>
                  <a:schemeClr val="dk1"/>
                </a:solidFill>
                <a:latin typeface="Proxima Nova"/>
                <a:ea typeface="Proxima Nova"/>
                <a:cs typeface="Proxima Nova"/>
                <a:sym typeface="Proxima Nova"/>
              </a:rPr>
            </a:br>
            <a:endParaRPr>
              <a:latin typeface="Proxima Nova"/>
              <a:ea typeface="Proxima Nova"/>
              <a:cs typeface="Proxima Nova"/>
              <a:sym typeface="Proxima Nova"/>
            </a:endParaRPr>
          </a:p>
        </p:txBody>
      </p:sp>
      <p:sp>
        <p:nvSpPr>
          <p:cNvPr id="220" name="Google Shape;220;p42"/>
          <p:cNvSpPr txBox="1"/>
          <p:nvPr/>
        </p:nvSpPr>
        <p:spPr>
          <a:xfrm>
            <a:off x="398700" y="2878650"/>
            <a:ext cx="8346600" cy="12276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chemeClr val="dk1"/>
              </a:buClr>
              <a:buSzPts val="1800"/>
              <a:buFont typeface="Proxima Nova"/>
              <a:buChar char="●"/>
            </a:pPr>
            <a:r>
              <a:rPr lang="en" sz="1800">
                <a:solidFill>
                  <a:schemeClr val="dk1"/>
                </a:solidFill>
                <a:latin typeface="Proxima Nova"/>
                <a:ea typeface="Proxima Nova"/>
                <a:cs typeface="Proxima Nova"/>
                <a:sym typeface="Proxima Nova"/>
              </a:rPr>
              <a:t>Moya Bailey,</a:t>
            </a:r>
            <a:r>
              <a:rPr i="1" lang="en" sz="1800">
                <a:solidFill>
                  <a:schemeClr val="dk1"/>
                </a:solidFill>
                <a:latin typeface="Proxima Nova"/>
                <a:ea typeface="Proxima Nova"/>
                <a:cs typeface="Proxima Nova"/>
                <a:sym typeface="Proxima Nova"/>
              </a:rPr>
              <a:t> They aren’t talking about me</a:t>
            </a:r>
            <a:r>
              <a:rPr lang="en" sz="1800">
                <a:solidFill>
                  <a:schemeClr val="dk1"/>
                </a:solidFill>
                <a:latin typeface="Proxima Nova"/>
                <a:ea typeface="Proxima Nova"/>
                <a:cs typeface="Proxima Nova"/>
                <a:sym typeface="Proxima Nova"/>
              </a:rPr>
              <a:t> (2010)</a:t>
            </a:r>
            <a:endParaRPr sz="1800">
              <a:solidFill>
                <a:schemeClr val="dk1"/>
              </a:solidFill>
              <a:latin typeface="Proxima Nova"/>
              <a:ea typeface="Proxima Nova"/>
              <a:cs typeface="Proxima Nova"/>
              <a:sym typeface="Proxima Nova"/>
            </a:endParaRPr>
          </a:p>
          <a:p>
            <a:pPr indent="-317500" lvl="1" marL="914400" rtl="0" algn="l">
              <a:lnSpc>
                <a:spcPct val="115000"/>
              </a:lnSpc>
              <a:spcBef>
                <a:spcPts val="0"/>
              </a:spcBef>
              <a:spcAft>
                <a:spcPts val="0"/>
              </a:spcAft>
              <a:buClr>
                <a:schemeClr val="dk1"/>
              </a:buClr>
              <a:buSzPts val="1400"/>
              <a:buFont typeface="Old Standard TT"/>
              <a:buChar char="○"/>
            </a:pPr>
            <a:r>
              <a:rPr b="1" lang="en">
                <a:solidFill>
                  <a:schemeClr val="dk1"/>
                </a:solidFill>
                <a:latin typeface="Proxima Nova"/>
                <a:ea typeface="Proxima Nova"/>
                <a:cs typeface="Proxima Nova"/>
                <a:sym typeface="Proxima Nova"/>
              </a:rPr>
              <a:t>Misogynoir</a:t>
            </a:r>
            <a:r>
              <a:rPr lang="en">
                <a:solidFill>
                  <a:schemeClr val="dk1"/>
                </a:solidFill>
                <a:latin typeface="Proxima Nova"/>
                <a:ea typeface="Proxima Nova"/>
                <a:cs typeface="Proxima Nova"/>
                <a:sym typeface="Proxima Nova"/>
              </a:rPr>
              <a:t>, the specific way racism and misogyny combine to oppress black women.</a:t>
            </a:r>
            <a:br>
              <a:rPr lang="en">
                <a:solidFill>
                  <a:schemeClr val="dk1"/>
                </a:solidFill>
                <a:latin typeface="Proxima Nova"/>
                <a:ea typeface="Proxima Nova"/>
                <a:cs typeface="Proxima Nova"/>
                <a:sym typeface="Proxima Nova"/>
              </a:rPr>
            </a:br>
            <a:endParaRPr>
              <a:latin typeface="Proxima Nova"/>
              <a:ea typeface="Proxima Nova"/>
              <a:cs typeface="Proxima Nova"/>
              <a:sym typeface="Proxima No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1000"/>
                                        <p:tgtEl>
                                          <p:spTgt spid="2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43"/>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a:t>Kimberlé Crenshaw</a:t>
            </a:r>
            <a:endParaRPr b="1" i="1"/>
          </a:p>
          <a:p>
            <a:pPr indent="0" lvl="0" marL="0" rtl="0" algn="l">
              <a:spcBef>
                <a:spcPts val="1000"/>
              </a:spcBef>
              <a:spcAft>
                <a:spcPts val="1600"/>
              </a:spcAft>
              <a:buNone/>
            </a:pPr>
            <a:r>
              <a:t/>
            </a:r>
            <a:endParaRPr/>
          </a:p>
        </p:txBody>
      </p:sp>
      <p:sp>
        <p:nvSpPr>
          <p:cNvPr id="226" name="Google Shape;226;p43"/>
          <p:cNvSpPr txBox="1"/>
          <p:nvPr>
            <p:ph type="title"/>
          </p:nvPr>
        </p:nvSpPr>
        <p:spPr>
          <a:xfrm>
            <a:off x="311700" y="445025"/>
            <a:ext cx="85206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What is….. </a:t>
            </a:r>
            <a:r>
              <a:rPr b="1" i="1" lang="en"/>
              <a:t>Intersectionality</a:t>
            </a:r>
            <a:r>
              <a:rPr b="1" lang="en"/>
              <a:t>?</a:t>
            </a:r>
            <a:endParaRPr b="1"/>
          </a:p>
        </p:txBody>
      </p:sp>
      <p:pic>
        <p:nvPicPr>
          <p:cNvPr descr="Now more than ever, it's important to look boldly at the reality of race and gender bias -- and understand how the two can combine to create even more harm. Kimberlé Crenshaw uses the term &quot;intersectionality&quot; to describe this phenomenon; as she says, if you're standing in the path of multiple forms of exclusion, you're likely to get hit by both. In this moving talk, she calls on us to bear witness to this reality and speak up for victims of prejudice.&#10;&#10;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10;Find closed captions and translated subtitles in many languages at http://www.ted.com/translate&#10;&#10;Follow TED news on Twitter: http://www.twitter.com/tednews&#10;Like TED on Facebook: https://www.facebook.com/TED&#10;&#10;Subscribe to our channel: http://www.youtube.com/user/TEDtalksDirector" id="227" name="Google Shape;227;p43" title="The urgency of intersectionality | Kimberlé Crenshaw">
            <a:hlinkClick r:id="rId3"/>
          </p:cNvPr>
          <p:cNvPicPr preferRelativeResize="0"/>
          <p:nvPr/>
        </p:nvPicPr>
        <p:blipFill>
          <a:blip r:embed="rId4">
            <a:alphaModFix/>
          </a:blip>
          <a:stretch>
            <a:fillRect/>
          </a:stretch>
        </p:blipFill>
        <p:spPr>
          <a:xfrm>
            <a:off x="2496313" y="1725175"/>
            <a:ext cx="4151366" cy="3113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Session Description</a:t>
            </a:r>
            <a:endParaRPr b="1"/>
          </a:p>
        </p:txBody>
      </p:sp>
      <p:sp>
        <p:nvSpPr>
          <p:cNvPr id="111" name="Google Shape;111;p26"/>
          <p:cNvSpPr txBox="1"/>
          <p:nvPr>
            <p:ph idx="1" type="body"/>
          </p:nvPr>
        </p:nvSpPr>
        <p:spPr>
          <a:xfrm>
            <a:off x="311700" y="1152475"/>
            <a:ext cx="8520600" cy="26781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en">
                <a:solidFill>
                  <a:srgbClr val="000000"/>
                </a:solidFill>
              </a:rPr>
              <a:t>This workshop is designed for archives professionals who want to critically and constructively examine how dynamics of whiteness affect their work. Participants will reflect upon critical conversations in the archival profession, including #ArchivesSoWhite, M. Ramirez’s 2015 article “Being Assumed Not to Be: A Critique of Whiteness as an Archival Imperative,” and outcomes of the 2017 Liberatory Archives Forum in Portland, OR. Following an introduction to key concepts and definitions, trained facilitators will lead attendees in a series of participatory dialogues and exercises designed to unify theory and practice.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Narrative Exercise: Naming Our Experiences</a:t>
            </a:r>
            <a:endParaRPr b="1"/>
          </a:p>
        </p:txBody>
      </p:sp>
      <p:sp>
        <p:nvSpPr>
          <p:cNvPr id="233" name="Google Shape;233;p44"/>
          <p:cNvSpPr txBox="1"/>
          <p:nvPr>
            <p:ph idx="1" type="body"/>
          </p:nvPr>
        </p:nvSpPr>
        <p:spPr>
          <a:xfrm>
            <a:off x="311700" y="1082275"/>
            <a:ext cx="8520600" cy="3755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How often do you talk about race in your courses, workplace, or professional community? </a:t>
            </a:r>
            <a:endParaRPr sz="2400"/>
          </a:p>
          <a:p>
            <a:pPr indent="-381000" lvl="0" marL="457200" rtl="0" algn="l">
              <a:spcBef>
                <a:spcPts val="1000"/>
              </a:spcBef>
              <a:spcAft>
                <a:spcPts val="0"/>
              </a:spcAft>
              <a:buSzPts val="2400"/>
              <a:buChar char="●"/>
            </a:pPr>
            <a:r>
              <a:rPr lang="en" sz="2400"/>
              <a:t>How comfortable do you feel talking about race/racism in a professional context? </a:t>
            </a:r>
            <a:endParaRPr sz="2400"/>
          </a:p>
          <a:p>
            <a:pPr indent="-381000" lvl="0" marL="457200" rtl="0" algn="l">
              <a:spcBef>
                <a:spcPts val="1000"/>
              </a:spcBef>
              <a:spcAft>
                <a:spcPts val="0"/>
              </a:spcAft>
              <a:buSzPts val="2400"/>
              <a:buChar char="●"/>
            </a:pPr>
            <a:r>
              <a:rPr lang="en" sz="2400"/>
              <a:t>What holds you back?</a:t>
            </a:r>
            <a:endParaRPr sz="2400"/>
          </a:p>
          <a:p>
            <a:pPr indent="0" lvl="0" marL="0" rtl="0" algn="l">
              <a:spcBef>
                <a:spcPts val="1000"/>
              </a:spcBef>
              <a:spcAft>
                <a:spcPts val="1000"/>
              </a:spcAft>
              <a:buNone/>
            </a:pPr>
            <a:r>
              <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0" st="0"/>
                                            </p:txEl>
                                          </p:spTgt>
                                        </p:tgtEl>
                                        <p:attrNameLst>
                                          <p:attrName>style.visibility</p:attrName>
                                        </p:attrNameLst>
                                      </p:cBhvr>
                                      <p:to>
                                        <p:strVal val="visible"/>
                                      </p:to>
                                    </p:set>
                                    <p:animEffect filter="fade" transition="in">
                                      <p:cBhvr>
                                        <p:cTn dur="1000"/>
                                        <p:tgtEl>
                                          <p:spTgt spid="2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1" st="1"/>
                                            </p:txEl>
                                          </p:spTgt>
                                        </p:tgtEl>
                                        <p:attrNameLst>
                                          <p:attrName>style.visibility</p:attrName>
                                        </p:attrNameLst>
                                      </p:cBhvr>
                                      <p:to>
                                        <p:strVal val="visible"/>
                                      </p:to>
                                    </p:set>
                                    <p:animEffect filter="fade" transition="in">
                                      <p:cBhvr>
                                        <p:cTn dur="1000"/>
                                        <p:tgtEl>
                                          <p:spTgt spid="2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2" st="2"/>
                                            </p:txEl>
                                          </p:spTgt>
                                        </p:tgtEl>
                                        <p:attrNameLst>
                                          <p:attrName>style.visibility</p:attrName>
                                        </p:attrNameLst>
                                      </p:cBhvr>
                                      <p:to>
                                        <p:strVal val="visible"/>
                                      </p:to>
                                    </p:set>
                                    <p:animEffect filter="fade" transition="in">
                                      <p:cBhvr>
                                        <p:cTn dur="1000"/>
                                        <p:tgtEl>
                                          <p:spTgt spid="2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xEl>
                                              <p:pRg end="3" st="3"/>
                                            </p:txEl>
                                          </p:spTgt>
                                        </p:tgtEl>
                                        <p:attrNameLst>
                                          <p:attrName>style.visibility</p:attrName>
                                        </p:attrNameLst>
                                      </p:cBhvr>
                                      <p:to>
                                        <p:strVal val="visible"/>
                                      </p:to>
                                    </p:set>
                                    <p:animEffect filter="fade" transition="in">
                                      <p:cBhvr>
                                        <p:cTn dur="1000"/>
                                        <p:tgtEl>
                                          <p:spTgt spid="23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Ground Rules Refresher</a:t>
            </a:r>
            <a:endParaRPr b="1"/>
          </a:p>
        </p:txBody>
      </p:sp>
      <p:sp>
        <p:nvSpPr>
          <p:cNvPr id="239" name="Google Shape;239;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200"/>
              <a:t>R</a:t>
            </a:r>
            <a:r>
              <a:rPr lang="en" sz="2200"/>
              <a:t>ecognize your communication style (verbal/nonverbal).</a:t>
            </a:r>
            <a:br>
              <a:rPr lang="en" sz="2200"/>
            </a:br>
            <a:r>
              <a:rPr b="1" lang="en" sz="2200"/>
              <a:t>E</a:t>
            </a:r>
            <a:r>
              <a:rPr lang="en" sz="2200"/>
              <a:t>xpect to learn something about yourself and others.</a:t>
            </a:r>
            <a:br>
              <a:rPr lang="en" sz="2200"/>
            </a:br>
            <a:r>
              <a:rPr b="1" lang="en" sz="2200"/>
              <a:t>S</a:t>
            </a:r>
            <a:r>
              <a:rPr lang="en" sz="2200"/>
              <a:t>peak from your own experience instead of generalizing. </a:t>
            </a:r>
            <a:br>
              <a:rPr lang="en" sz="2200"/>
            </a:br>
            <a:r>
              <a:rPr b="1" lang="en" sz="2200"/>
              <a:t>P</a:t>
            </a:r>
            <a:r>
              <a:rPr lang="en" sz="2200"/>
              <a:t>articipate honestly, openly, and to the fullest of your ability.</a:t>
            </a:r>
            <a:br>
              <a:rPr lang="en" sz="2200"/>
            </a:br>
            <a:r>
              <a:rPr b="1" lang="en" sz="2200"/>
              <a:t>E</a:t>
            </a:r>
            <a:r>
              <a:rPr lang="en" sz="2200"/>
              <a:t>ngage in the process by actively listening as well as speaking.</a:t>
            </a:r>
            <a:br>
              <a:rPr lang="en" sz="2200"/>
            </a:br>
            <a:r>
              <a:rPr b="1" lang="en" sz="2200"/>
              <a:t>C</a:t>
            </a:r>
            <a:r>
              <a:rPr lang="en" sz="2200"/>
              <a:t>onfidentiality, Curiosity &amp; Charity. </a:t>
            </a:r>
            <a:br>
              <a:rPr lang="en" sz="2200"/>
            </a:br>
            <a:r>
              <a:rPr b="1" lang="en" sz="2200"/>
              <a:t>T</a:t>
            </a:r>
            <a:r>
              <a:rPr lang="en" sz="2200"/>
              <a:t>ake responsibility for yourself and what you say.</a:t>
            </a:r>
            <a:endParaRPr sz="2200"/>
          </a:p>
          <a:p>
            <a:pPr indent="0" lvl="0" marL="0" rtl="0" algn="l">
              <a:spcBef>
                <a:spcPts val="1600"/>
              </a:spcBef>
              <a:spcAft>
                <a:spcPts val="1600"/>
              </a:spcAft>
              <a:buNone/>
            </a:pPr>
            <a:r>
              <a:t/>
            </a:r>
            <a:endParaRPr sz="22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Think | Pair | Share</a:t>
            </a:r>
            <a:endParaRPr b="1"/>
          </a:p>
        </p:txBody>
      </p:sp>
      <p:sp>
        <p:nvSpPr>
          <p:cNvPr id="245" name="Google Shape;245;p46"/>
          <p:cNvSpPr txBox="1"/>
          <p:nvPr>
            <p:ph idx="1" type="body"/>
          </p:nvPr>
        </p:nvSpPr>
        <p:spPr>
          <a:xfrm>
            <a:off x="311700" y="1152475"/>
            <a:ext cx="8520600" cy="3653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Consider a time when you saw your community represented in a cultural narrative:</a:t>
            </a:r>
            <a:endParaRPr sz="2400"/>
          </a:p>
          <a:p>
            <a:pPr indent="-381000" lvl="1" marL="914400" rtl="0" algn="l">
              <a:spcBef>
                <a:spcPts val="1000"/>
              </a:spcBef>
              <a:spcAft>
                <a:spcPts val="0"/>
              </a:spcAft>
              <a:buSzPts val="2400"/>
              <a:buChar char="○"/>
            </a:pPr>
            <a:r>
              <a:rPr lang="en" sz="2400"/>
              <a:t>A movie/tv show, literature, a history lesson</a:t>
            </a:r>
            <a:endParaRPr sz="2400"/>
          </a:p>
          <a:p>
            <a:pPr indent="-381000" lvl="1" marL="914400" rtl="0" algn="l">
              <a:spcBef>
                <a:spcPts val="1000"/>
              </a:spcBef>
              <a:spcAft>
                <a:spcPts val="0"/>
              </a:spcAft>
              <a:buSzPts val="2400"/>
              <a:buChar char="○"/>
            </a:pPr>
            <a:r>
              <a:rPr lang="en" sz="2400"/>
              <a:t>Who was telling the story?</a:t>
            </a:r>
            <a:endParaRPr sz="2400"/>
          </a:p>
          <a:p>
            <a:pPr indent="-381000" lvl="1" marL="914400" rtl="0" algn="l">
              <a:spcBef>
                <a:spcPts val="1000"/>
              </a:spcBef>
              <a:spcAft>
                <a:spcPts val="0"/>
              </a:spcAft>
              <a:buSzPts val="2400"/>
              <a:buChar char="○"/>
            </a:pPr>
            <a:r>
              <a:rPr lang="en" sz="2400"/>
              <a:t>How did it feel to hear your story told in that way?</a:t>
            </a:r>
            <a:endParaRPr sz="2400"/>
          </a:p>
          <a:p>
            <a:pPr indent="-381000" lvl="1" marL="914400" rtl="0" algn="l">
              <a:spcBef>
                <a:spcPts val="1000"/>
              </a:spcBef>
              <a:spcAft>
                <a:spcPts val="0"/>
              </a:spcAft>
              <a:buSzPts val="2400"/>
              <a:buChar char="○"/>
            </a:pPr>
            <a:r>
              <a:rPr lang="en" sz="2400"/>
              <a:t>How often do you see yourself represented (accurately or inaccurately) in cultural narratives?</a:t>
            </a:r>
            <a:endParaRPr sz="2400"/>
          </a:p>
          <a:p>
            <a:pPr indent="0" lvl="0" marL="0" rtl="0" algn="l">
              <a:spcBef>
                <a:spcPts val="1000"/>
              </a:spcBef>
              <a:spcAft>
                <a:spcPts val="1000"/>
              </a:spcAft>
              <a:buNone/>
            </a:pPr>
            <a:r>
              <a:t/>
            </a: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9" name="Shape 249"/>
        <p:cNvGrpSpPr/>
        <p:nvPr/>
      </p:nvGrpSpPr>
      <p:grpSpPr>
        <a:xfrm>
          <a:off x="0" y="0"/>
          <a:ext cx="0" cy="0"/>
          <a:chOff x="0" y="0"/>
          <a:chExt cx="0" cy="0"/>
        </a:xfrm>
      </p:grpSpPr>
      <p:sp>
        <p:nvSpPr>
          <p:cNvPr id="250" name="Google Shape;250;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Part Two: Seeing Whiteness at Work</a:t>
            </a:r>
            <a:endParaRPr b="1"/>
          </a:p>
        </p:txBody>
      </p:sp>
      <p:sp>
        <p:nvSpPr>
          <p:cNvPr id="251" name="Google Shape;251;p47"/>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SzPts val="2400"/>
              <a:buChar char="●"/>
            </a:pPr>
            <a:r>
              <a:rPr lang="en" sz="2400">
                <a:solidFill>
                  <a:srgbClr val="4D4D4D"/>
                </a:solidFill>
              </a:rPr>
              <a:t>Divide into groups of three.</a:t>
            </a:r>
            <a:endParaRPr sz="2400">
              <a:solidFill>
                <a:srgbClr val="4D4D4D"/>
              </a:solidFill>
            </a:endParaRPr>
          </a:p>
          <a:p>
            <a:pPr indent="-381000" lvl="0" marL="457200" rtl="0" algn="l">
              <a:lnSpc>
                <a:spcPct val="100000"/>
              </a:lnSpc>
              <a:spcBef>
                <a:spcPts val="1000"/>
              </a:spcBef>
              <a:spcAft>
                <a:spcPts val="0"/>
              </a:spcAft>
              <a:buClr>
                <a:srgbClr val="4D4D4D"/>
              </a:buClr>
              <a:buSzPts val="2400"/>
              <a:buChar char="●"/>
            </a:pPr>
            <a:r>
              <a:rPr lang="en" sz="2400">
                <a:solidFill>
                  <a:srgbClr val="4D4D4D"/>
                </a:solidFill>
              </a:rPr>
              <a:t>Around the room, you will find eight stations. </a:t>
            </a:r>
            <a:endParaRPr sz="2400">
              <a:solidFill>
                <a:srgbClr val="4D4D4D"/>
              </a:solidFill>
            </a:endParaRPr>
          </a:p>
          <a:p>
            <a:pPr indent="-381000" lvl="0" marL="457200" rtl="0" algn="l">
              <a:lnSpc>
                <a:spcPct val="100000"/>
              </a:lnSpc>
              <a:spcBef>
                <a:spcPts val="1000"/>
              </a:spcBef>
              <a:spcAft>
                <a:spcPts val="0"/>
              </a:spcAft>
              <a:buClr>
                <a:srgbClr val="4D4D4D"/>
              </a:buClr>
              <a:buSzPts val="2400"/>
              <a:buChar char="●"/>
            </a:pPr>
            <a:r>
              <a:rPr lang="en" sz="2400">
                <a:solidFill>
                  <a:srgbClr val="4D4D4D"/>
                </a:solidFill>
              </a:rPr>
              <a:t>Each group will spend five minutes per station, reading the prompt and discussing the answers.</a:t>
            </a:r>
            <a:endParaRPr sz="2400">
              <a:solidFill>
                <a:srgbClr val="4D4D4D"/>
              </a:solidFill>
            </a:endParaRPr>
          </a:p>
          <a:p>
            <a:pPr indent="-381000" lvl="0" marL="457200" rtl="0" algn="l">
              <a:lnSpc>
                <a:spcPct val="100000"/>
              </a:lnSpc>
              <a:spcBef>
                <a:spcPts val="1000"/>
              </a:spcBef>
              <a:spcAft>
                <a:spcPts val="1000"/>
              </a:spcAft>
              <a:buClr>
                <a:srgbClr val="4D4D4D"/>
              </a:buClr>
              <a:buSzPts val="2400"/>
              <a:buChar char="●"/>
            </a:pPr>
            <a:r>
              <a:rPr lang="en" sz="2400">
                <a:solidFill>
                  <a:srgbClr val="4D4D4D"/>
                </a:solidFill>
              </a:rPr>
              <a:t>After every group has visited every station, we’ll gather as a full group to discuss the prompts.</a:t>
            </a:r>
            <a:endParaRPr sz="2400">
              <a:solidFill>
                <a:srgbClr val="4D4D4D"/>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Google Shape;256;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1: Arroyo-Ramirez, “Invisible Defaults”</a:t>
            </a:r>
            <a:endParaRPr b="1"/>
          </a:p>
        </p:txBody>
      </p:sp>
      <p:sp>
        <p:nvSpPr>
          <p:cNvPr id="257" name="Google Shape;257;p48"/>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Bourg makes the sobering point that “without active intervention we end up… classifying and arranging our content in ways that further marginalizes works by and about people of color, queer people, indigenous peoples, and others who don’t fit neatly into a classification system that sets the default as western, white, straight, and male.”</a:t>
            </a:r>
            <a:endParaRPr i="1" sz="1400">
              <a:solidFill>
                <a:srgbClr val="000000"/>
              </a:solidFill>
            </a:endParaRPr>
          </a:p>
          <a:p>
            <a:pPr indent="0" lvl="0" marL="0" rtl="0" algn="l">
              <a:spcBef>
                <a:spcPts val="0"/>
              </a:spcBef>
              <a:spcAft>
                <a:spcPts val="0"/>
              </a:spcAft>
              <a:buNone/>
            </a:pPr>
            <a:r>
              <a:t/>
            </a:r>
            <a:endParaRPr i="1" sz="1400">
              <a:solidFill>
                <a:srgbClr val="000000"/>
              </a:solidFill>
            </a:endParaRPr>
          </a:p>
          <a:p>
            <a:pPr indent="0" lvl="0" marL="0" rtl="0" algn="l">
              <a:spcBef>
                <a:spcPts val="0"/>
              </a:spcBef>
              <a:spcAft>
                <a:spcPts val="0"/>
              </a:spcAft>
              <a:buNone/>
            </a:pPr>
            <a:r>
              <a:rPr i="1" lang="en" sz="1400">
                <a:solidFill>
                  <a:srgbClr val="000000"/>
                </a:solidFill>
              </a:rPr>
              <a:t>… I argue that it takes critical awareness, consciousness, and ethical responsibility to uphold the cultural and political integrity of archival collections that are located outside of the (in)visible default of “western, white, straight, and male” — and, I add here, collections written in languages that are not English.</a:t>
            </a:r>
            <a:endParaRPr i="1" sz="1400">
              <a:solidFill>
                <a:srgbClr val="000000"/>
              </a:solidFill>
            </a:endParaRPr>
          </a:p>
          <a:p>
            <a:pPr indent="0" lvl="0" marL="0" rtl="0" algn="l">
              <a:spcBef>
                <a:spcPts val="0"/>
              </a:spcBef>
              <a:spcAft>
                <a:spcPts val="0"/>
              </a:spcAft>
              <a:buNone/>
            </a:pPr>
            <a:r>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What invisible defaults exist in your institution’s approach to appraisal, arrangement, and description?</a:t>
            </a:r>
            <a:endParaRPr sz="1400">
              <a:solidFill>
                <a:srgbClr val="000000"/>
              </a:solidFill>
            </a:endParaRPr>
          </a:p>
          <a:p>
            <a:pPr indent="0" lvl="0" marL="0" rtl="0" algn="l">
              <a:lnSpc>
                <a:spcPct val="100000"/>
              </a:lnSpc>
              <a:spcBef>
                <a:spcPts val="0"/>
              </a:spcBef>
              <a:spcAft>
                <a:spcPts val="1000"/>
              </a:spcAft>
              <a:buNone/>
            </a:pPr>
            <a:r>
              <a:t/>
            </a:r>
            <a:endParaRPr sz="1400">
              <a:solidFill>
                <a:srgbClr val="4D4D4D"/>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2: Arroyo-Ramirez, “Invisible Defaults”</a:t>
            </a:r>
            <a:endParaRPr b="1"/>
          </a:p>
          <a:p>
            <a:pPr indent="0" lvl="0" marL="0" rtl="0" algn="l">
              <a:spcBef>
                <a:spcPts val="0"/>
              </a:spcBef>
              <a:spcAft>
                <a:spcPts val="0"/>
              </a:spcAft>
              <a:buNone/>
            </a:pPr>
            <a:r>
              <a:t/>
            </a:r>
            <a:endParaRPr b="1"/>
          </a:p>
        </p:txBody>
      </p:sp>
      <p:sp>
        <p:nvSpPr>
          <p:cNvPr id="263" name="Google Shape;263;p49"/>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i="1" lang="en" sz="1400">
                <a:solidFill>
                  <a:srgbClr val="000000"/>
                </a:solidFill>
              </a:rPr>
              <a:t>As archivists we have the responsibility to “do no harm” ... to the collections we are trusted to manage and keep safe. But often in our archival processes, especially in the newer frontier of born-digital processing, we must juggle many constraints and responsibilities (i.e. time, resources, knowledge, expertise) that force us to make exceptions and workarounds to this “no harm” principle…. which exceptions are we willing to make or which processes are we willing to work through (as opposed to work around), based on the perceived value or implications of the issue at hand? </a:t>
            </a:r>
            <a:endParaRPr i="1" sz="1400">
              <a:solidFill>
                <a:srgbClr val="000000"/>
              </a:solidFill>
            </a:endParaRPr>
          </a:p>
          <a:p>
            <a:pPr indent="0" lvl="0" marL="0" rtl="0" algn="l">
              <a:spcBef>
                <a:spcPts val="0"/>
              </a:spcBef>
              <a:spcAft>
                <a:spcPts val="0"/>
              </a:spcAft>
              <a:buClr>
                <a:srgbClr val="000000"/>
              </a:buClr>
              <a:buSzPts val="1100"/>
              <a:buFont typeface="Arial"/>
              <a:buNone/>
            </a:pPr>
            <a:r>
              <a:t/>
            </a:r>
            <a:endParaRPr b="1" sz="1400" u="sng">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In this article, Elvia Arroyo-Ramirez presented a case study in which “best-practices” for born-digital archives jeopardized the linguistic integrity of the creator’s file structure. How have you handled situations in which the needs of a collection conflict with professional standards?</a:t>
            </a:r>
            <a:endParaRPr sz="1400">
              <a:solidFill>
                <a:srgbClr val="000000"/>
              </a:solidFill>
            </a:endParaRPr>
          </a:p>
          <a:p>
            <a:pPr indent="0" lvl="0" marL="457200" rtl="0" algn="l">
              <a:lnSpc>
                <a:spcPct val="100000"/>
              </a:lnSpc>
              <a:spcBef>
                <a:spcPts val="0"/>
              </a:spcBef>
              <a:spcAft>
                <a:spcPts val="1000"/>
              </a:spcAft>
              <a:buNone/>
            </a:pPr>
            <a:r>
              <a:t/>
            </a:r>
            <a:endParaRPr sz="1400">
              <a:solidFill>
                <a:srgbClr val="4D4D4D"/>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3: Jules, “Confronting Our Failure of Care”</a:t>
            </a:r>
            <a:endParaRPr b="1"/>
          </a:p>
        </p:txBody>
      </p:sp>
      <p:sp>
        <p:nvSpPr>
          <p:cNvPr id="269" name="Google Shape;269;p50"/>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The politics of what we’ve traditionally preserved means the archive is filled with silences, absences, and distortions, mostly affecting the legacies of the less privileged, including black women, LGBTQ people, immigrants, poor people, and victims of police violence, to name a few. In the name of neutrality, we’re erasing people, communities and their humanity from the historical record.</a:t>
            </a:r>
            <a:endParaRPr i="1" sz="1400">
              <a:solidFill>
                <a:srgbClr val="000000"/>
              </a:solidFill>
            </a:endParaRPr>
          </a:p>
          <a:p>
            <a:pPr indent="0" lvl="0" marL="0" rtl="0" algn="l">
              <a:spcBef>
                <a:spcPts val="0"/>
              </a:spcBef>
              <a:spcAft>
                <a:spcPts val="0"/>
              </a:spcAft>
              <a:buNone/>
            </a:pPr>
            <a:r>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Whose legacy is missing from the collections you manage or use?</a:t>
            </a:r>
            <a:endParaRPr sz="1400">
              <a:solidFill>
                <a:srgbClr val="000000"/>
              </a:solidFill>
            </a:endParaRPr>
          </a:p>
          <a:p>
            <a:pPr indent="0" lvl="0" marL="0" rtl="0" algn="l">
              <a:lnSpc>
                <a:spcPct val="100000"/>
              </a:lnSpc>
              <a:spcBef>
                <a:spcPts val="0"/>
              </a:spcBef>
              <a:spcAft>
                <a:spcPts val="1000"/>
              </a:spcAft>
              <a:buNone/>
            </a:pPr>
            <a:r>
              <a:t/>
            </a:r>
            <a:endParaRPr i="1" sz="140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4: Jules, “Confronting Our Failure of Care”</a:t>
            </a:r>
            <a:endParaRPr b="1"/>
          </a:p>
          <a:p>
            <a:pPr indent="0" lvl="0" marL="0" rtl="0" algn="l">
              <a:spcBef>
                <a:spcPts val="0"/>
              </a:spcBef>
              <a:spcAft>
                <a:spcPts val="0"/>
              </a:spcAft>
              <a:buNone/>
            </a:pPr>
            <a:r>
              <a:t/>
            </a:r>
            <a:endParaRPr b="1"/>
          </a:p>
        </p:txBody>
      </p:sp>
      <p:sp>
        <p:nvSpPr>
          <p:cNvPr id="275" name="Google Shape;275;p51"/>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We have to ask ourselves, what do we owe [these historically marginalized communities] as fellow humans, as archivists, as culture keepers, and as the people who’ve charged ourselves with deciding who gets remembered and who doesn’t? What do we owe communities that are constantly victimized because of erasure and by erasure?</a:t>
            </a:r>
            <a:endParaRPr i="1" sz="1400">
              <a:solidFill>
                <a:srgbClr val="000000"/>
              </a:solidFill>
            </a:endParaRPr>
          </a:p>
          <a:p>
            <a:pPr indent="0" lvl="0" marL="0" rtl="0" algn="l">
              <a:spcBef>
                <a:spcPts val="0"/>
              </a:spcBef>
              <a:spcAft>
                <a:spcPts val="0"/>
              </a:spcAft>
              <a:buNone/>
            </a:pPr>
            <a:r>
              <a:t/>
            </a:r>
            <a:endParaRPr i="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As individuals and as a profession, what do we owe communities whose stories have been marginalized, distorted, erased, or commodified by cultural heritage organizations?</a:t>
            </a:r>
            <a:endParaRPr i="1" sz="140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5: Ramirez, “Being Assumed Not to Be”</a:t>
            </a:r>
            <a:endParaRPr b="1"/>
          </a:p>
        </p:txBody>
      </p:sp>
      <p:sp>
        <p:nvSpPr>
          <p:cNvPr id="281" name="Google Shape;281;p52"/>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Well intended as most archivists are, the very fact that the profession is predominantly white limits the possibility of having a dialogue about racial diversity, for example, due to the fact that the engine of homogeneity driving the profession is not perceived as a problem. As V. Chapman-Smith has pointed out, although population trends indicate that by 2050 the United States will be a majority minority nation, the pipeline currently feeding the archival profession, and its future leadership, stems from fields among “the whitest in the United States.”</a:t>
            </a:r>
            <a:br>
              <a:rPr i="1" lang="en" sz="1400">
                <a:solidFill>
                  <a:srgbClr val="000000"/>
                </a:solidFill>
              </a:rPr>
            </a:br>
            <a:br>
              <a:rPr i="1" lang="en" sz="1400">
                <a:solidFill>
                  <a:srgbClr val="000000"/>
                </a:solidFill>
              </a:rPr>
            </a:br>
            <a:r>
              <a:rPr i="1" lang="en" sz="1400">
                <a:solidFill>
                  <a:srgbClr val="000000"/>
                </a:solidFill>
              </a:rPr>
              <a:t>... Given the aforementioned demographic shifts, archivists will be hard pressed to claim relevance for the majority of people living in the United States and will be woefully out of step with the historical future. </a:t>
            </a:r>
            <a:br>
              <a:rPr i="1" lang="en" sz="1400">
                <a:solidFill>
                  <a:srgbClr val="000000"/>
                </a:solidFill>
              </a:rPr>
            </a:br>
            <a:endParaRPr i="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Ramirez cited a 2012 SAA membership survey, which found that 89% of respondents identified as white. What does this look like in your own institution? In your professional associations? In your library school?</a:t>
            </a:r>
            <a:endParaRPr i="1" sz="140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Station 6: Ramirez, “Being Assumed Not to Be”</a:t>
            </a:r>
            <a:endParaRPr b="1"/>
          </a:p>
          <a:p>
            <a:pPr indent="0" lvl="0" marL="0" rtl="0" algn="l">
              <a:spcBef>
                <a:spcPts val="0"/>
              </a:spcBef>
              <a:spcAft>
                <a:spcPts val="0"/>
              </a:spcAft>
              <a:buNone/>
            </a:pPr>
            <a:r>
              <a:t/>
            </a:r>
            <a:endParaRPr b="1"/>
          </a:p>
        </p:txBody>
      </p:sp>
      <p:sp>
        <p:nvSpPr>
          <p:cNvPr id="287" name="Google Shape;287;p53"/>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Moreover, [Mark Greene] is keen on making a distinction between a commitment to “diversity” and the diversification of archival holdings, and what he posits as the social justice demand that archivists engage in attempting to change structural inequalities typically negotiated in the realm of politics….  he continuously maintains that archivists’ only responsibility to this concept is in gathering collections that reflect individuals and organizations of varied backgrounds. </a:t>
            </a:r>
            <a:endParaRPr i="1" sz="1400">
              <a:solidFill>
                <a:srgbClr val="000000"/>
              </a:solidFill>
            </a:endParaRPr>
          </a:p>
          <a:p>
            <a:pPr indent="0" lvl="0" marL="0" rtl="0" algn="l">
              <a:spcBef>
                <a:spcPts val="0"/>
              </a:spcBef>
              <a:spcAft>
                <a:spcPts val="0"/>
              </a:spcAft>
              <a:buNone/>
            </a:pPr>
            <a:r>
              <a:t/>
            </a:r>
            <a:endParaRPr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Where do you envision the key work of diversity and inclusion in archives? Why?</a:t>
            </a:r>
            <a:br>
              <a:rPr lang="en" sz="1400">
                <a:solidFill>
                  <a:srgbClr val="000000"/>
                </a:solidFill>
              </a:rPr>
            </a:br>
            <a:endParaRPr i="1" sz="1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About Me</a:t>
            </a:r>
            <a:endParaRPr b="1"/>
          </a:p>
        </p:txBody>
      </p:sp>
      <p:sp>
        <p:nvSpPr>
          <p:cNvPr id="117" name="Google Shape;117;p27"/>
          <p:cNvSpPr txBox="1"/>
          <p:nvPr>
            <p:ph idx="1" type="body"/>
          </p:nvPr>
        </p:nvSpPr>
        <p:spPr>
          <a:xfrm>
            <a:off x="311700" y="1152475"/>
            <a:ext cx="8520600" cy="350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sz="2400"/>
              <a:t>Samantha “Sam” Winn</a:t>
            </a:r>
            <a:endParaRPr b="1" sz="2400"/>
          </a:p>
          <a:p>
            <a:pPr indent="-381000" lvl="0" marL="457200" rtl="0" algn="just">
              <a:spcBef>
                <a:spcPts val="1600"/>
              </a:spcBef>
              <a:spcAft>
                <a:spcPts val="0"/>
              </a:spcAft>
              <a:buSzPts val="2400"/>
              <a:buChar char="●"/>
            </a:pPr>
            <a:r>
              <a:rPr lang="en" sz="2400"/>
              <a:t>Assistant professor, archivist, and senior diversity/</a:t>
            </a:r>
            <a:r>
              <a:rPr lang="en" sz="2400"/>
              <a:t>inclusion representative</a:t>
            </a:r>
            <a:r>
              <a:rPr lang="en" sz="2400"/>
              <a:t> for the University Libraries at Virginia Tech</a:t>
            </a:r>
            <a:endParaRPr sz="2400"/>
          </a:p>
          <a:p>
            <a:pPr indent="-381000" lvl="0" marL="457200" rtl="0" algn="just">
              <a:spcBef>
                <a:spcPts val="1000"/>
              </a:spcBef>
              <a:spcAft>
                <a:spcPts val="0"/>
              </a:spcAft>
              <a:buSzPts val="2400"/>
              <a:buChar char="●"/>
            </a:pPr>
            <a:r>
              <a:rPr lang="en" sz="2400"/>
              <a:t>Trained facilitator and instructor</a:t>
            </a:r>
            <a:endParaRPr sz="2400"/>
          </a:p>
          <a:p>
            <a:pPr indent="-381000" lvl="0" marL="457200" rtl="0" algn="just">
              <a:spcBef>
                <a:spcPts val="1000"/>
              </a:spcBef>
              <a:spcAft>
                <a:spcPts val="0"/>
              </a:spcAft>
              <a:buSzPts val="2400"/>
              <a:buChar char="●"/>
            </a:pPr>
            <a:r>
              <a:rPr lang="en" sz="2400"/>
              <a:t>Studies ethics of archival access and representation</a:t>
            </a:r>
            <a:endParaRPr sz="2400"/>
          </a:p>
          <a:p>
            <a:pPr indent="-381000" lvl="0" marL="457200" rtl="0" algn="just">
              <a:spcBef>
                <a:spcPts val="1000"/>
              </a:spcBef>
              <a:spcAft>
                <a:spcPts val="0"/>
              </a:spcAft>
              <a:buSzPts val="2400"/>
              <a:buChar char="●"/>
            </a:pPr>
            <a:r>
              <a:rPr lang="en" sz="2400"/>
              <a:t>What brought me to this work?</a:t>
            </a:r>
            <a:endParaRPr sz="2400"/>
          </a:p>
          <a:p>
            <a:pPr indent="0" lvl="0" marL="0" rtl="0" algn="just">
              <a:spcBef>
                <a:spcPts val="1000"/>
              </a:spcBef>
              <a:spcAft>
                <a:spcPts val="1000"/>
              </a:spcAft>
              <a:buNone/>
            </a:pPr>
            <a:r>
              <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0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000"/>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2" st="2"/>
                                            </p:txEl>
                                          </p:spTgt>
                                        </p:tgtEl>
                                        <p:attrNameLst>
                                          <p:attrName>style.visibility</p:attrName>
                                        </p:attrNameLst>
                                      </p:cBhvr>
                                      <p:to>
                                        <p:strVal val="visible"/>
                                      </p:to>
                                    </p:set>
                                    <p:animEffect filter="fade" transition="in">
                                      <p:cBhvr>
                                        <p:cTn dur="1000"/>
                                        <p:tgtEl>
                                          <p:spTgt spid="1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3" st="3"/>
                                            </p:txEl>
                                          </p:spTgt>
                                        </p:tgtEl>
                                        <p:attrNameLst>
                                          <p:attrName>style.visibility</p:attrName>
                                        </p:attrNameLst>
                                      </p:cBhvr>
                                      <p:to>
                                        <p:strVal val="visible"/>
                                      </p:to>
                                    </p:set>
                                    <p:animEffect filter="fade" transition="in">
                                      <p:cBhvr>
                                        <p:cTn dur="1000"/>
                                        <p:tgtEl>
                                          <p:spTgt spid="11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4" st="4"/>
                                            </p:txEl>
                                          </p:spTgt>
                                        </p:tgtEl>
                                        <p:attrNameLst>
                                          <p:attrName>style.visibility</p:attrName>
                                        </p:attrNameLst>
                                      </p:cBhvr>
                                      <p:to>
                                        <p:strVal val="visible"/>
                                      </p:to>
                                    </p:set>
                                    <p:animEffect filter="fade" transition="in">
                                      <p:cBhvr>
                                        <p:cTn dur="1000"/>
                                        <p:tgtEl>
                                          <p:spTgt spid="11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5" st="5"/>
                                            </p:txEl>
                                          </p:spTgt>
                                        </p:tgtEl>
                                        <p:attrNameLst>
                                          <p:attrName>style.visibility</p:attrName>
                                        </p:attrNameLst>
                                      </p:cBhvr>
                                      <p:to>
                                        <p:strVal val="visible"/>
                                      </p:to>
                                    </p:set>
                                    <p:animEffect filter="fade" transition="in">
                                      <p:cBhvr>
                                        <p:cTn dur="1000"/>
                                        <p:tgtEl>
                                          <p:spTgt spid="11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Google Shape;292;p54"/>
          <p:cNvSpPr txBox="1"/>
          <p:nvPr>
            <p:ph type="title"/>
          </p:nvPr>
        </p:nvSpPr>
        <p:spPr>
          <a:xfrm>
            <a:off x="105000" y="445025"/>
            <a:ext cx="893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Station 7: Robinson-Sweet, “Truth and Reconciliation”</a:t>
            </a:r>
            <a:endParaRPr b="1"/>
          </a:p>
        </p:txBody>
      </p:sp>
      <p:sp>
        <p:nvSpPr>
          <p:cNvPr id="293" name="Google Shape;293;p54"/>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Gudmund Valderhaug, in his article on the reparations, explained how the archives found itself implicated in this history of state-sponsored discrimination: “The records in question were created by the very same public bodies that discriminated against the war children and neglected their needs, and they created the records to justify exactly the same actions. Consequently, the war children’s own voices are not present in the Norwegian archival heritage.” The Norwegian archivists would have to confront their history as a tool of the state to provide justice to victims.</a:t>
            </a:r>
            <a:endParaRPr i="1" sz="1400">
              <a:solidFill>
                <a:srgbClr val="000000"/>
              </a:solidFill>
            </a:endParaRPr>
          </a:p>
          <a:p>
            <a:pPr indent="0" lvl="0" marL="0" rtl="0" algn="l">
              <a:spcBef>
                <a:spcPts val="0"/>
              </a:spcBef>
              <a:spcAft>
                <a:spcPts val="0"/>
              </a:spcAft>
              <a:buNone/>
            </a:pPr>
            <a:r>
              <a:t/>
            </a:r>
            <a:endParaRPr i="1" sz="1400">
              <a:solidFill>
                <a:srgbClr val="000000"/>
              </a:solidFill>
            </a:endParaRPr>
          </a:p>
          <a:p>
            <a:pPr indent="0" lvl="0" marL="0" rtl="0" algn="l">
              <a:spcBef>
                <a:spcPts val="0"/>
              </a:spcBef>
              <a:spcAft>
                <a:spcPts val="0"/>
              </a:spcAft>
              <a:buNone/>
            </a:pPr>
            <a:r>
              <a:rPr i="1" lang="en" sz="1400">
                <a:solidFill>
                  <a:srgbClr val="000000"/>
                </a:solidFill>
              </a:rPr>
              <a:t>As Valderhaug explained, when archivists are faced with a situation such as this one, they can simply handle the request of the victim as they would any other reference question, but they are obligated by their “position of power in relation to the user” to go further.</a:t>
            </a:r>
            <a:endParaRPr i="1" sz="1400">
              <a:solidFill>
                <a:srgbClr val="000000"/>
              </a:solidFill>
            </a:endParaRPr>
          </a:p>
          <a:p>
            <a:pPr indent="0" lvl="0" marL="0" rtl="0" algn="l">
              <a:spcBef>
                <a:spcPts val="0"/>
              </a:spcBef>
              <a:spcAft>
                <a:spcPts val="0"/>
              </a:spcAft>
              <a:buNone/>
            </a:pPr>
            <a:r>
              <a:t/>
            </a:r>
            <a:endParaRPr i="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Do you agree with Valderhaug’s assertion of responsibility? Why or why not?</a:t>
            </a:r>
            <a:endParaRPr i="1" sz="14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55"/>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400">
                <a:solidFill>
                  <a:srgbClr val="000000"/>
                </a:solidFill>
              </a:rPr>
              <a:t>Tonia Sutherland scathingly indicted archives’ continued failure to collect materials documenting violence against black Americans, a failure she says amounts to “archival amnesty.” Sutherland said that despite the large quantity of images showing “Black death” at the hands of whites, archives have declined to collect these materials. Here “Black death” refers to the lynchings and riots of the twentieth century as well as to police killings like those on the Danziger Bridge. By not bringing these materials into their collections, archives are obstructing the ability to hold perpetrators and the system of racist violence accountable: “American archives, through appraisal and other practices, continue to extend the amnesty that was granted to Confederate slavers by inadequately collecting and maintaining the records that would make transitional and restorative justice possible in the U.S.”</a:t>
            </a:r>
            <a:endParaRPr b="1" i="1" sz="1400" u="sng">
              <a:solidFill>
                <a:srgbClr val="000000"/>
              </a:solidFill>
            </a:endParaRPr>
          </a:p>
          <a:p>
            <a:pPr indent="0" lvl="0" marL="457200" rtl="0" algn="l">
              <a:spcBef>
                <a:spcPts val="0"/>
              </a:spcBef>
              <a:spcAft>
                <a:spcPts val="0"/>
              </a:spcAft>
              <a:buNone/>
            </a:pPr>
            <a:r>
              <a:t/>
            </a:r>
            <a:endParaRPr b="1" sz="1400" u="sng">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How do your accession policies inform which stories are represented in the archives? What unspoken assumptions determine what gets collected? Do you see similar gaps in your own materials?</a:t>
            </a:r>
            <a:endParaRPr i="1" sz="1400">
              <a:solidFill>
                <a:srgbClr val="000000"/>
              </a:solidFill>
            </a:endParaRPr>
          </a:p>
        </p:txBody>
      </p:sp>
      <p:sp>
        <p:nvSpPr>
          <p:cNvPr id="299" name="Google Shape;299;p55"/>
          <p:cNvSpPr txBox="1"/>
          <p:nvPr>
            <p:ph type="title"/>
          </p:nvPr>
        </p:nvSpPr>
        <p:spPr>
          <a:xfrm>
            <a:off x="105000" y="445025"/>
            <a:ext cx="893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Station 8: Robinson-Sweet, “Truth and Reconciliation”</a:t>
            </a:r>
            <a:endParaRPr b="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3" name="Shape 303"/>
        <p:cNvGrpSpPr/>
        <p:nvPr/>
      </p:nvGrpSpPr>
      <p:grpSpPr>
        <a:xfrm>
          <a:off x="0" y="0"/>
          <a:ext cx="0" cy="0"/>
          <a:chOff x="0" y="0"/>
          <a:chExt cx="0" cy="0"/>
        </a:xfrm>
      </p:grpSpPr>
      <p:sp>
        <p:nvSpPr>
          <p:cNvPr id="304" name="Google Shape;304;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Part Three: Challenging Oppressive Normativity</a:t>
            </a:r>
            <a:endParaRPr b="1"/>
          </a:p>
        </p:txBody>
      </p:sp>
      <p:sp>
        <p:nvSpPr>
          <p:cNvPr id="305" name="Google Shape;305;p56"/>
          <p:cNvSpPr txBox="1"/>
          <p:nvPr>
            <p:ph idx="1" type="body"/>
          </p:nvPr>
        </p:nvSpPr>
        <p:spPr>
          <a:xfrm>
            <a:off x="301600" y="950075"/>
            <a:ext cx="8622300" cy="4041000"/>
          </a:xfrm>
          <a:prstGeom prst="rect">
            <a:avLst/>
          </a:prstGeom>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Clr>
                <a:schemeClr val="accent3"/>
              </a:buClr>
              <a:buSzPts val="2400"/>
              <a:buFont typeface="Proxima Nova"/>
              <a:buChar char="●"/>
            </a:pPr>
            <a:r>
              <a:rPr i="1" lang="en" sz="2400"/>
              <a:t>Wicked Question</a:t>
            </a:r>
            <a:r>
              <a:rPr lang="en" sz="2400"/>
              <a:t>: “How is it that we are ___ and we are ___ simultaneously?” (Both blanks should be positive)</a:t>
            </a:r>
            <a:endParaRPr sz="2400"/>
          </a:p>
          <a:p>
            <a:pPr indent="-381000" lvl="1" marL="914400" marR="0" rtl="0" algn="l">
              <a:lnSpc>
                <a:spcPct val="115000"/>
              </a:lnSpc>
              <a:spcBef>
                <a:spcPts val="1000"/>
              </a:spcBef>
              <a:spcAft>
                <a:spcPts val="0"/>
              </a:spcAft>
              <a:buSzPts val="2400"/>
              <a:buChar char="○"/>
            </a:pPr>
            <a:r>
              <a:rPr lang="en" sz="2400"/>
              <a:t>5 min to write down paradoxes on your own.</a:t>
            </a:r>
            <a:endParaRPr sz="2400"/>
          </a:p>
          <a:p>
            <a:pPr indent="-381000" lvl="1" marL="914400" marR="0" rtl="0" algn="l">
              <a:lnSpc>
                <a:spcPct val="115000"/>
              </a:lnSpc>
              <a:spcBef>
                <a:spcPts val="1000"/>
              </a:spcBef>
              <a:spcAft>
                <a:spcPts val="0"/>
              </a:spcAft>
              <a:buSzPts val="2400"/>
              <a:buChar char="○"/>
            </a:pPr>
            <a:r>
              <a:rPr lang="en" sz="2400"/>
              <a:t>5 min to share in groups of 3-4; pick your favorite.</a:t>
            </a:r>
            <a:endParaRPr sz="2400"/>
          </a:p>
          <a:p>
            <a:pPr indent="-381000" lvl="1" marL="914400" marR="0" rtl="0" algn="l">
              <a:lnSpc>
                <a:spcPct val="115000"/>
              </a:lnSpc>
              <a:spcBef>
                <a:spcPts val="1000"/>
              </a:spcBef>
              <a:spcAft>
                <a:spcPts val="0"/>
              </a:spcAft>
              <a:buSzPts val="2400"/>
              <a:buChar char="○"/>
            </a:pPr>
            <a:r>
              <a:rPr lang="en" sz="2400"/>
              <a:t>5 min for each group to share its favorite with the full group.</a:t>
            </a:r>
            <a:endParaRPr sz="2400"/>
          </a:p>
          <a:p>
            <a:pPr indent="-381000" lvl="1" marL="914400" marR="0" rtl="0" algn="l">
              <a:lnSpc>
                <a:spcPct val="115000"/>
              </a:lnSpc>
              <a:spcBef>
                <a:spcPts val="1000"/>
              </a:spcBef>
              <a:spcAft>
                <a:spcPts val="1000"/>
              </a:spcAft>
              <a:buSzPts val="2400"/>
              <a:buChar char="○"/>
            </a:pPr>
            <a:r>
              <a:rPr lang="en" sz="2400"/>
              <a:t>5 minutes to sort into new groups by question.</a:t>
            </a:r>
            <a:endParaRPr sz="24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Part Three: Challenging Oppressive Normativity</a:t>
            </a:r>
            <a:endParaRPr b="1"/>
          </a:p>
        </p:txBody>
      </p:sp>
      <p:sp>
        <p:nvSpPr>
          <p:cNvPr id="311" name="Google Shape;311;p57"/>
          <p:cNvSpPr txBox="1"/>
          <p:nvPr>
            <p:ph idx="1" type="body"/>
          </p:nvPr>
        </p:nvSpPr>
        <p:spPr>
          <a:xfrm>
            <a:off x="301600" y="1102475"/>
            <a:ext cx="8622300" cy="3715500"/>
          </a:xfrm>
          <a:prstGeom prst="rect">
            <a:avLst/>
          </a:prstGeom>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Clr>
                <a:schemeClr val="accent3"/>
              </a:buClr>
              <a:buSzPts val="2400"/>
              <a:buFont typeface="Proxima Nova"/>
              <a:buChar char="●"/>
            </a:pPr>
            <a:r>
              <a:rPr i="1" lang="en" sz="2400"/>
              <a:t>15% Solutions</a:t>
            </a:r>
            <a:r>
              <a:rPr lang="en" sz="2400"/>
              <a:t>: In response to the Wicked Question you identified last round, “</a:t>
            </a:r>
            <a:r>
              <a:rPr lang="en" sz="2400"/>
              <a:t>Where do you have discretion and freedom to act? What can you do without more resources or authority?”</a:t>
            </a:r>
            <a:endParaRPr sz="2400"/>
          </a:p>
          <a:p>
            <a:pPr indent="-381000" lvl="1" marL="914400" marR="0" rtl="0" algn="l">
              <a:lnSpc>
                <a:spcPct val="115000"/>
              </a:lnSpc>
              <a:spcBef>
                <a:spcPts val="1000"/>
              </a:spcBef>
              <a:spcAft>
                <a:spcPts val="0"/>
              </a:spcAft>
              <a:buSzPts val="2400"/>
              <a:buChar char="○"/>
            </a:pPr>
            <a:r>
              <a:rPr lang="en" sz="2400"/>
              <a:t>2 min to generate your own list</a:t>
            </a:r>
            <a:endParaRPr sz="2400"/>
          </a:p>
          <a:p>
            <a:pPr indent="-381000" lvl="1" marL="914400" marR="0" rtl="0" algn="l">
              <a:lnSpc>
                <a:spcPct val="115000"/>
              </a:lnSpc>
              <a:spcBef>
                <a:spcPts val="1000"/>
              </a:spcBef>
              <a:spcAft>
                <a:spcPts val="0"/>
              </a:spcAft>
              <a:buSzPts val="2400"/>
              <a:buChar char="○"/>
            </a:pPr>
            <a:r>
              <a:rPr lang="en" sz="2400"/>
              <a:t>8 min for everyone in the group to share their list</a:t>
            </a:r>
            <a:endParaRPr sz="2400"/>
          </a:p>
          <a:p>
            <a:pPr indent="-381000" lvl="1" marL="914400" marR="0" rtl="0" algn="l">
              <a:lnSpc>
                <a:spcPct val="115000"/>
              </a:lnSpc>
              <a:spcBef>
                <a:spcPts val="1000"/>
              </a:spcBef>
              <a:spcAft>
                <a:spcPts val="1000"/>
              </a:spcAft>
              <a:buSzPts val="2400"/>
              <a:buChar char="○"/>
            </a:pPr>
            <a:r>
              <a:rPr lang="en" sz="2400"/>
              <a:t>10 min to ask clarifying questions and share advice within the group</a:t>
            </a:r>
            <a:endParaRPr sz="24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Google Shape;316;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Full group debrief</a:t>
            </a:r>
            <a:endParaRPr b="1"/>
          </a:p>
        </p:txBody>
      </p:sp>
      <p:sp>
        <p:nvSpPr>
          <p:cNvPr id="317" name="Google Shape;317;p58"/>
          <p:cNvSpPr txBox="1"/>
          <p:nvPr>
            <p:ph idx="1" type="body"/>
          </p:nvPr>
        </p:nvSpPr>
        <p:spPr>
          <a:xfrm>
            <a:off x="311700" y="1060125"/>
            <a:ext cx="8520600" cy="38133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Report out</a:t>
            </a:r>
            <a:endParaRPr sz="2400"/>
          </a:p>
          <a:p>
            <a:pPr indent="-381000" lvl="1" marL="914400" rtl="0" algn="l">
              <a:spcBef>
                <a:spcPts val="1000"/>
              </a:spcBef>
              <a:spcAft>
                <a:spcPts val="0"/>
              </a:spcAft>
              <a:buSzPts val="2400"/>
              <a:buChar char="○"/>
            </a:pPr>
            <a:r>
              <a:rPr lang="en" sz="2400"/>
              <a:t>One thing I learned today is… </a:t>
            </a:r>
            <a:endParaRPr sz="2400"/>
          </a:p>
          <a:p>
            <a:pPr indent="-381000" lvl="1" marL="914400" rtl="0" algn="l">
              <a:spcBef>
                <a:spcPts val="0"/>
              </a:spcBef>
              <a:spcAft>
                <a:spcPts val="0"/>
              </a:spcAft>
              <a:buSzPts val="2400"/>
              <a:buChar char="○"/>
            </a:pPr>
            <a:r>
              <a:rPr lang="en" sz="2400"/>
              <a:t>One thing I want to study further is… </a:t>
            </a:r>
            <a:endParaRPr sz="2400"/>
          </a:p>
          <a:p>
            <a:pPr indent="-381000" lvl="1" marL="914400" rtl="0" algn="l">
              <a:spcBef>
                <a:spcPts val="0"/>
              </a:spcBef>
              <a:spcAft>
                <a:spcPts val="0"/>
              </a:spcAft>
              <a:buSzPts val="2400"/>
              <a:buChar char="○"/>
            </a:pPr>
            <a:r>
              <a:rPr lang="en" sz="2400"/>
              <a:t>One thing I hope to try this year is...</a:t>
            </a:r>
            <a:endParaRPr sz="2400"/>
          </a:p>
          <a:p>
            <a:pPr indent="-381000" lvl="0" marL="457200" rtl="0" algn="l">
              <a:spcBef>
                <a:spcPts val="1000"/>
              </a:spcBef>
              <a:spcAft>
                <a:spcPts val="0"/>
              </a:spcAft>
              <a:buSzPts val="2400"/>
              <a:buChar char="●"/>
            </a:pPr>
            <a:r>
              <a:rPr lang="en" sz="2400"/>
              <a:t>Please send feedback!</a:t>
            </a:r>
            <a:endParaRPr sz="2400"/>
          </a:p>
          <a:p>
            <a:pPr indent="-381000" lvl="1" marL="914400" rtl="0" algn="l">
              <a:spcBef>
                <a:spcPts val="1000"/>
              </a:spcBef>
              <a:spcAft>
                <a:spcPts val="0"/>
              </a:spcAft>
              <a:buSzPts val="2400"/>
              <a:buChar char="○"/>
            </a:pPr>
            <a:r>
              <a:rPr lang="en" sz="2400"/>
              <a:t>What worked well for you?</a:t>
            </a:r>
            <a:endParaRPr sz="2400"/>
          </a:p>
          <a:p>
            <a:pPr indent="-381000" lvl="1" marL="914400" rtl="0" algn="l">
              <a:spcBef>
                <a:spcPts val="0"/>
              </a:spcBef>
              <a:spcAft>
                <a:spcPts val="0"/>
              </a:spcAft>
              <a:buSzPts val="2400"/>
              <a:buChar char="○"/>
            </a:pPr>
            <a:r>
              <a:rPr lang="en" sz="2400"/>
              <a:t>What should we do differently next time?</a:t>
            </a:r>
            <a:endParaRPr sz="2400"/>
          </a:p>
          <a:p>
            <a:pPr indent="0" lvl="0" marL="0" rtl="0" algn="l">
              <a:spcBef>
                <a:spcPts val="0"/>
              </a:spcBef>
              <a:spcAft>
                <a:spcPts val="0"/>
              </a:spcAft>
              <a:buNone/>
            </a:pPr>
            <a:r>
              <a:t/>
            </a:r>
            <a:endParaRPr sz="2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59"/>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Deconstructing Whiteness in Archives</a:t>
            </a:r>
            <a:endParaRPr/>
          </a:p>
        </p:txBody>
      </p:sp>
      <p:sp>
        <p:nvSpPr>
          <p:cNvPr id="323" name="Google Shape;323;p59"/>
          <p:cNvSpPr txBox="1"/>
          <p:nvPr>
            <p:ph idx="1" type="subTitle"/>
          </p:nvPr>
        </p:nvSpPr>
        <p:spPr>
          <a:xfrm>
            <a:off x="510450" y="3182345"/>
            <a:ext cx="8123100" cy="161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Society of Indiana Archivists</a:t>
            </a:r>
            <a:endParaRPr b="1"/>
          </a:p>
          <a:p>
            <a:pPr indent="0" lvl="0" marL="0" rtl="0" algn="l">
              <a:spcBef>
                <a:spcPts val="0"/>
              </a:spcBef>
              <a:spcAft>
                <a:spcPts val="0"/>
              </a:spcAft>
              <a:buNone/>
            </a:pPr>
            <a:r>
              <a:rPr lang="en"/>
              <a:t>19 October 2018</a:t>
            </a:r>
            <a:endParaRPr/>
          </a:p>
          <a:p>
            <a:pPr indent="0" lvl="0" marL="0" rtl="0" algn="l">
              <a:spcBef>
                <a:spcPts val="0"/>
              </a:spcBef>
              <a:spcAft>
                <a:spcPts val="0"/>
              </a:spcAft>
              <a:buNone/>
            </a:pPr>
            <a:r>
              <a:rPr lang="en"/>
              <a:t>10:30am-4:30pm</a:t>
            </a:r>
            <a:endParaRPr/>
          </a:p>
          <a:p>
            <a:pPr indent="0" lvl="0" marL="0" rtl="0" algn="l">
              <a:spcBef>
                <a:spcPts val="0"/>
              </a:spcBef>
              <a:spcAft>
                <a:spcPts val="0"/>
              </a:spcAft>
              <a:buNone/>
            </a:pPr>
            <a:r>
              <a:rPr lang="en"/>
              <a:t>Sam Winn (@sam_winn)</a:t>
            </a:r>
            <a:endParaRPr/>
          </a:p>
          <a:p>
            <a:pPr indent="0" lvl="0" marL="0" rtl="0" algn="l">
              <a:spcBef>
                <a:spcPts val="0"/>
              </a:spcBef>
              <a:spcAft>
                <a:spcPts val="0"/>
              </a:spcAft>
              <a:buNone/>
            </a:pPr>
            <a:r>
              <a:rPr lang="en"/>
              <a:t>samw@vt.edu</a:t>
            </a:r>
            <a:endParaRPr/>
          </a:p>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latin typeface="Proxima Nova"/>
                <a:ea typeface="Proxima Nova"/>
                <a:cs typeface="Proxima Nova"/>
                <a:sym typeface="Proxima Nova"/>
              </a:rPr>
              <a:t>Acknowledgments</a:t>
            </a:r>
            <a:endParaRPr b="1" sz="3000">
              <a:latin typeface="Proxima Nova"/>
              <a:ea typeface="Proxima Nova"/>
              <a:cs typeface="Proxima Nova"/>
              <a:sym typeface="Proxima Nova"/>
            </a:endParaRPr>
          </a:p>
        </p:txBody>
      </p:sp>
      <p:sp>
        <p:nvSpPr>
          <p:cNvPr id="123" name="Google Shape;123;p28"/>
          <p:cNvSpPr txBox="1"/>
          <p:nvPr>
            <p:ph idx="1" type="body"/>
          </p:nvPr>
        </p:nvSpPr>
        <p:spPr>
          <a:xfrm>
            <a:off x="311700" y="867950"/>
            <a:ext cx="8577300" cy="4199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latin typeface="Proxima Nova"/>
                <a:ea typeface="Proxima Nova"/>
                <a:cs typeface="Proxima Nova"/>
                <a:sym typeface="Proxima Nova"/>
              </a:rPr>
              <a:t>Cecily Walker, Jennifer Vinopal, Jarrett Drake, Bergis Jules, Elvia Arroyo-Ramirez, </a:t>
            </a:r>
            <a:r>
              <a:rPr lang="en" sz="2400">
                <a:latin typeface="Proxima Nova"/>
                <a:ea typeface="Proxima Nova"/>
                <a:cs typeface="Proxima Nova"/>
                <a:sym typeface="Proxima Nova"/>
              </a:rPr>
              <a:t>Mario H. Ramirez, </a:t>
            </a:r>
            <a:r>
              <a:rPr lang="en" sz="2400">
                <a:latin typeface="Proxima Nova"/>
                <a:ea typeface="Proxima Nova"/>
                <a:cs typeface="Proxima Nova"/>
                <a:sym typeface="Proxima Nova"/>
              </a:rPr>
              <a:t>Dominique Luster, Michelle Caswell, Stacie Williams, </a:t>
            </a:r>
            <a:r>
              <a:rPr lang="en" sz="2400">
                <a:latin typeface="Proxima Nova"/>
                <a:ea typeface="Proxima Nova"/>
                <a:cs typeface="Proxima Nova"/>
                <a:sym typeface="Proxima Nova"/>
              </a:rPr>
              <a:t>Shanee' Yvette Murrain, Fobazi Ettarh, </a:t>
            </a:r>
            <a:r>
              <a:rPr lang="en" sz="2400">
                <a:latin typeface="Proxima Nova"/>
                <a:ea typeface="Proxima Nova"/>
                <a:cs typeface="Proxima Nova"/>
                <a:sym typeface="Proxima Nova"/>
              </a:rPr>
              <a:t>T-Kay Sangwand, Natalie Baur, </a:t>
            </a:r>
            <a:r>
              <a:rPr lang="en" sz="2400">
                <a:latin typeface="Proxima Nova"/>
                <a:ea typeface="Proxima Nova"/>
                <a:cs typeface="Proxima Nova"/>
                <a:sym typeface="Proxima Nova"/>
              </a:rPr>
              <a:t>Kimberly Christen, Itza Carbajal, </a:t>
            </a:r>
            <a:r>
              <a:rPr lang="en" sz="2400">
                <a:latin typeface="Proxima Nova"/>
                <a:ea typeface="Proxima Nova"/>
                <a:cs typeface="Proxima Nova"/>
                <a:sym typeface="Proxima Nova"/>
              </a:rPr>
              <a:t>April Hathcock, Emily Drabinski, Netanel Ganin, Chris Bourg, Angela Galvan, Craig Arthur, Tamar Evangelestia-Dougherty, Ricardo Punzalan, nina de jesus, Mark Matienzo, Eira Tansey, Verne Harris, Rand Jimerson</a:t>
            </a:r>
            <a:br>
              <a:rPr lang="en" sz="2400"/>
            </a:br>
            <a:br>
              <a:rPr lang="en" sz="1400">
                <a:latin typeface="Proxima Nova"/>
                <a:ea typeface="Proxima Nova"/>
                <a:cs typeface="Proxima Nova"/>
                <a:sym typeface="Proxima Nova"/>
              </a:rPr>
            </a:br>
            <a:r>
              <a:rPr lang="en" sz="1400">
                <a:latin typeface="Proxima Nova"/>
                <a:ea typeface="Proxima Nova"/>
                <a:cs typeface="Proxima Nova"/>
                <a:sym typeface="Proxima Nova"/>
              </a:rPr>
              <a:t>Building on the work of Jennifer Vinopal and Cecily Walker, this list reflects some of the folks who have inspired and shaped my thinking on this topic.</a:t>
            </a:r>
            <a:endParaRPr sz="1400">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Agenda</a:t>
            </a:r>
            <a:endParaRPr b="1"/>
          </a:p>
        </p:txBody>
      </p:sp>
      <p:sp>
        <p:nvSpPr>
          <p:cNvPr id="129" name="Google Shape;129;p29"/>
          <p:cNvSpPr txBox="1"/>
          <p:nvPr>
            <p:ph idx="1" type="body"/>
          </p:nvPr>
        </p:nvSpPr>
        <p:spPr>
          <a:xfrm>
            <a:off x="311700" y="1152475"/>
            <a:ext cx="7125900" cy="3416400"/>
          </a:xfrm>
          <a:prstGeom prst="rect">
            <a:avLst/>
          </a:prstGeom>
        </p:spPr>
        <p:txBody>
          <a:bodyPr anchorCtr="0" anchor="t" bIns="91425" lIns="91425" spcFirstLastPara="1" rIns="91425" wrap="square" tIns="91425">
            <a:noAutofit/>
          </a:bodyPr>
          <a:lstStyle/>
          <a:p>
            <a:pPr indent="-330200" lvl="0" marL="457200" rtl="0" algn="l">
              <a:lnSpc>
                <a:spcPct val="100000"/>
              </a:lnSpc>
              <a:spcBef>
                <a:spcPts val="0"/>
              </a:spcBef>
              <a:spcAft>
                <a:spcPts val="0"/>
              </a:spcAft>
              <a:buClr>
                <a:srgbClr val="4D4D4D"/>
              </a:buClr>
              <a:buSzPts val="1600"/>
              <a:buChar char="●"/>
            </a:pPr>
            <a:r>
              <a:rPr lang="en" sz="1600">
                <a:solidFill>
                  <a:srgbClr val="4D4D4D"/>
                </a:solidFill>
                <a:highlight>
                  <a:srgbClr val="FFFFFF"/>
                </a:highlight>
              </a:rPr>
              <a:t>10:30-12:30 Deconstructing Whiteness Workshop with Samantha Winn, session 1</a:t>
            </a:r>
            <a:br>
              <a:rPr lang="en" sz="1600">
                <a:solidFill>
                  <a:srgbClr val="4D4D4D"/>
                </a:solidFill>
                <a:highlight>
                  <a:srgbClr val="FFFFFF"/>
                </a:highlight>
              </a:rPr>
            </a:br>
            <a:r>
              <a:rPr i="1" lang="en" sz="1600">
                <a:solidFill>
                  <a:srgbClr val="4D4D4D"/>
                </a:solidFill>
                <a:highlight>
                  <a:srgbClr val="FFFFFF"/>
                </a:highlight>
              </a:rPr>
              <a:t>Introductions, review of key concepts from critical race theory, and community narrative exercises</a:t>
            </a:r>
            <a:endParaRPr i="1" sz="1600">
              <a:solidFill>
                <a:srgbClr val="4D4D4D"/>
              </a:solidFill>
              <a:highlight>
                <a:srgbClr val="FFFFFF"/>
              </a:highlight>
            </a:endParaRPr>
          </a:p>
          <a:p>
            <a:pPr indent="-330200" lvl="0" marL="457200" rtl="0" algn="l">
              <a:lnSpc>
                <a:spcPct val="100000"/>
              </a:lnSpc>
              <a:spcBef>
                <a:spcPts val="1000"/>
              </a:spcBef>
              <a:spcAft>
                <a:spcPts val="0"/>
              </a:spcAft>
              <a:buClr>
                <a:srgbClr val="4D4D4D"/>
              </a:buClr>
              <a:buSzPts val="1600"/>
              <a:buChar char="●"/>
            </a:pPr>
            <a:r>
              <a:rPr lang="en" sz="1600">
                <a:solidFill>
                  <a:srgbClr val="4D4D4D"/>
                </a:solidFill>
                <a:highlight>
                  <a:srgbClr val="FFFFFF"/>
                </a:highlight>
              </a:rPr>
              <a:t>12:30-1:45 Lunch on your own</a:t>
            </a:r>
            <a:br>
              <a:rPr lang="en" sz="1600">
                <a:solidFill>
                  <a:srgbClr val="4D4D4D"/>
                </a:solidFill>
                <a:highlight>
                  <a:srgbClr val="FFFFFF"/>
                </a:highlight>
              </a:rPr>
            </a:br>
            <a:r>
              <a:rPr i="1" lang="en" sz="1600">
                <a:solidFill>
                  <a:srgbClr val="4D4D4D"/>
                </a:solidFill>
                <a:highlight>
                  <a:srgbClr val="FFFFFF"/>
                </a:highlight>
              </a:rPr>
              <a:t>A list of nearby restaurants is provided</a:t>
            </a:r>
            <a:endParaRPr i="1" sz="1600">
              <a:solidFill>
                <a:srgbClr val="4D4D4D"/>
              </a:solidFill>
              <a:highlight>
                <a:srgbClr val="FFFFFF"/>
              </a:highlight>
            </a:endParaRPr>
          </a:p>
          <a:p>
            <a:pPr indent="-330200" lvl="0" marL="457200" rtl="0" algn="l">
              <a:lnSpc>
                <a:spcPct val="100000"/>
              </a:lnSpc>
              <a:spcBef>
                <a:spcPts val="1000"/>
              </a:spcBef>
              <a:spcAft>
                <a:spcPts val="0"/>
              </a:spcAft>
              <a:buClr>
                <a:srgbClr val="4D4D4D"/>
              </a:buClr>
              <a:buSzPts val="1600"/>
              <a:buChar char="●"/>
            </a:pPr>
            <a:r>
              <a:rPr lang="en" sz="1600">
                <a:solidFill>
                  <a:srgbClr val="4D4D4D"/>
                </a:solidFill>
                <a:highlight>
                  <a:srgbClr val="FFFFFF"/>
                </a:highlight>
              </a:rPr>
              <a:t>1:45-3:00 Workshop, session 2</a:t>
            </a:r>
            <a:br>
              <a:rPr lang="en" sz="1600">
                <a:solidFill>
                  <a:srgbClr val="4D4D4D"/>
                </a:solidFill>
                <a:highlight>
                  <a:srgbClr val="FFFFFF"/>
                </a:highlight>
              </a:rPr>
            </a:br>
            <a:r>
              <a:rPr i="1" lang="en" sz="1600">
                <a:solidFill>
                  <a:srgbClr val="4D4D4D"/>
                </a:solidFill>
                <a:highlight>
                  <a:srgbClr val="FFFFFF"/>
                </a:highlight>
              </a:rPr>
              <a:t>Facilitated discussion of pre-readings (see tentative list below)</a:t>
            </a:r>
            <a:endParaRPr i="1" sz="1600">
              <a:solidFill>
                <a:srgbClr val="4D4D4D"/>
              </a:solidFill>
              <a:highlight>
                <a:srgbClr val="FFFFFF"/>
              </a:highlight>
            </a:endParaRPr>
          </a:p>
          <a:p>
            <a:pPr indent="-330200" lvl="0" marL="457200" rtl="0" algn="l">
              <a:lnSpc>
                <a:spcPct val="100000"/>
              </a:lnSpc>
              <a:spcBef>
                <a:spcPts val="1000"/>
              </a:spcBef>
              <a:spcAft>
                <a:spcPts val="0"/>
              </a:spcAft>
              <a:buClr>
                <a:srgbClr val="4D4D4D"/>
              </a:buClr>
              <a:buSzPts val="1600"/>
              <a:buChar char="●"/>
            </a:pPr>
            <a:r>
              <a:rPr lang="en" sz="1600">
                <a:solidFill>
                  <a:srgbClr val="4D4D4D"/>
                </a:solidFill>
                <a:highlight>
                  <a:srgbClr val="FFFFFF"/>
                </a:highlight>
              </a:rPr>
              <a:t>3:00-3:30 Break with light snacks</a:t>
            </a:r>
            <a:endParaRPr sz="1600">
              <a:solidFill>
                <a:srgbClr val="4D4D4D"/>
              </a:solidFill>
              <a:highlight>
                <a:srgbClr val="FFFFFF"/>
              </a:highlight>
            </a:endParaRPr>
          </a:p>
          <a:p>
            <a:pPr indent="-330200" lvl="0" marL="457200" rtl="0" algn="l">
              <a:lnSpc>
                <a:spcPct val="100000"/>
              </a:lnSpc>
              <a:spcBef>
                <a:spcPts val="1000"/>
              </a:spcBef>
              <a:spcAft>
                <a:spcPts val="1000"/>
              </a:spcAft>
              <a:buClr>
                <a:srgbClr val="4D4D4D"/>
              </a:buClr>
              <a:buSzPts val="1600"/>
              <a:buChar char="●"/>
            </a:pPr>
            <a:r>
              <a:rPr lang="en" sz="1600">
                <a:solidFill>
                  <a:srgbClr val="4D4D4D"/>
                </a:solidFill>
                <a:highlight>
                  <a:srgbClr val="FFFFFF"/>
                </a:highlight>
              </a:rPr>
              <a:t>3:30-4:30 Workshop, session 3</a:t>
            </a:r>
            <a:br>
              <a:rPr lang="en" sz="1600">
                <a:solidFill>
                  <a:srgbClr val="4D4D4D"/>
                </a:solidFill>
                <a:highlight>
                  <a:srgbClr val="FFFFFF"/>
                </a:highlight>
              </a:rPr>
            </a:br>
            <a:r>
              <a:rPr i="1" lang="en" sz="1600">
                <a:solidFill>
                  <a:srgbClr val="4D4D4D"/>
                </a:solidFill>
                <a:highlight>
                  <a:srgbClr val="FFFFFF"/>
                </a:highlight>
              </a:rPr>
              <a:t>Discussion of anti-oppression frameworks and their applications in archival practice</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Ground Rules</a:t>
            </a:r>
            <a:endParaRPr b="1"/>
          </a:p>
        </p:txBody>
      </p:sp>
      <p:sp>
        <p:nvSpPr>
          <p:cNvPr id="135" name="Google Shape;13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2200"/>
              <a:t>R</a:t>
            </a:r>
            <a:r>
              <a:rPr lang="en" sz="2200"/>
              <a:t>ecognize your communication style (verbal/nonverbal).</a:t>
            </a:r>
            <a:br>
              <a:rPr lang="en" sz="2200"/>
            </a:br>
            <a:r>
              <a:rPr b="1" lang="en" sz="2200"/>
              <a:t>E</a:t>
            </a:r>
            <a:r>
              <a:rPr lang="en" sz="2200"/>
              <a:t>xpect to learn something about yourself and others.</a:t>
            </a:r>
            <a:br>
              <a:rPr lang="en" sz="2200"/>
            </a:br>
            <a:r>
              <a:rPr b="1" lang="en" sz="2200"/>
              <a:t>S</a:t>
            </a:r>
            <a:r>
              <a:rPr lang="en" sz="2200"/>
              <a:t>peak from your own experience instead of generalizing. </a:t>
            </a:r>
            <a:br>
              <a:rPr lang="en" sz="2200"/>
            </a:br>
            <a:r>
              <a:rPr b="1" lang="en" sz="2200"/>
              <a:t>P</a:t>
            </a:r>
            <a:r>
              <a:rPr lang="en" sz="2200"/>
              <a:t>articipate honestly, openly, and to the fullest of your ability.</a:t>
            </a:r>
            <a:br>
              <a:rPr lang="en" sz="2200"/>
            </a:br>
            <a:r>
              <a:rPr b="1" lang="en" sz="2200"/>
              <a:t>E</a:t>
            </a:r>
            <a:r>
              <a:rPr lang="en" sz="2200"/>
              <a:t>ngage in the process by actively listening as well as speaking.</a:t>
            </a:r>
            <a:br>
              <a:rPr lang="en" sz="2200"/>
            </a:br>
            <a:r>
              <a:rPr b="1" lang="en" sz="2200"/>
              <a:t>C</a:t>
            </a:r>
            <a:r>
              <a:rPr lang="en" sz="2200"/>
              <a:t>onfidentiality, Curiosity &amp; Charity. </a:t>
            </a:r>
            <a:br>
              <a:rPr lang="en" sz="2200"/>
            </a:br>
            <a:r>
              <a:rPr b="1" lang="en" sz="2200"/>
              <a:t>T</a:t>
            </a:r>
            <a:r>
              <a:rPr lang="en" sz="2200"/>
              <a:t>ake responsibility for yourself and what you say.</a:t>
            </a:r>
            <a:endParaRPr sz="2200"/>
          </a:p>
          <a:p>
            <a:pPr indent="0" lvl="0" marL="0" rtl="0" algn="l">
              <a:spcBef>
                <a:spcPts val="1600"/>
              </a:spcBef>
              <a:spcAft>
                <a:spcPts val="1600"/>
              </a:spcAft>
              <a:buNone/>
            </a:pPr>
            <a:r>
              <a:t/>
            </a:r>
            <a:endParaRPr sz="2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Effect filter="fade" transition="in">
                                      <p:cBhvr>
                                        <p:cTn dur="1000"/>
                                        <p:tgtEl>
                                          <p:spTgt spid="1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Effect filter="fade" transition="in">
                                      <p:cBhvr>
                                        <p:cTn dur="1000"/>
                                        <p:tgtEl>
                                          <p:spTgt spid="13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Additional tips</a:t>
            </a:r>
            <a:endParaRPr b="1"/>
          </a:p>
        </p:txBody>
      </p:sp>
      <p:sp>
        <p:nvSpPr>
          <p:cNvPr id="141" name="Google Shape;141;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SzPts val="2400"/>
              <a:buChar char="●"/>
            </a:pPr>
            <a:r>
              <a:rPr lang="en" sz="2400"/>
              <a:t>The goal is not necessarily to agree with each other, but to gain deeper insights.</a:t>
            </a:r>
            <a:endParaRPr sz="2400"/>
          </a:p>
          <a:p>
            <a:pPr indent="-381000" lvl="0" marL="457200" rtl="0" algn="l">
              <a:lnSpc>
                <a:spcPct val="115000"/>
              </a:lnSpc>
              <a:spcBef>
                <a:spcPts val="1000"/>
              </a:spcBef>
              <a:spcAft>
                <a:spcPts val="0"/>
              </a:spcAft>
              <a:buSzPts val="2400"/>
              <a:buChar char="●"/>
            </a:pPr>
            <a:r>
              <a:rPr lang="en" sz="2400"/>
              <a:t>If you tend to be quiet in group settings, challenge yourself to share more.</a:t>
            </a:r>
            <a:endParaRPr sz="2400"/>
          </a:p>
          <a:p>
            <a:pPr indent="-381000" lvl="0" marL="457200" rtl="0" algn="l">
              <a:lnSpc>
                <a:spcPct val="115000"/>
              </a:lnSpc>
              <a:spcBef>
                <a:spcPts val="1000"/>
              </a:spcBef>
              <a:spcAft>
                <a:spcPts val="0"/>
              </a:spcAft>
              <a:buSzPts val="2400"/>
              <a:buChar char="●"/>
            </a:pPr>
            <a:r>
              <a:rPr lang="en" sz="2400"/>
              <a:t>If you tend to speak up, challenge yourself to listen more.</a:t>
            </a:r>
            <a:endParaRPr sz="2400"/>
          </a:p>
          <a:p>
            <a:pPr indent="0" lvl="0" marL="0" rtl="0" algn="l">
              <a:lnSpc>
                <a:spcPct val="115000"/>
              </a:lnSpc>
              <a:spcBef>
                <a:spcPts val="1000"/>
              </a:spcBef>
              <a:spcAft>
                <a:spcPts val="1000"/>
              </a:spcAft>
              <a:buNone/>
            </a:pPr>
            <a:r>
              <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0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animEffect filter="fade" transition="in">
                                      <p:cBhvr>
                                        <p:cTn dur="1000"/>
                                        <p:tgtEl>
                                          <p:spTgt spid="1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animEffect filter="fade" transition="in">
                                      <p:cBhvr>
                                        <p:cTn dur="1000"/>
                                        <p:tgtEl>
                                          <p:spTgt spid="14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3" st="3"/>
                                            </p:txEl>
                                          </p:spTgt>
                                        </p:tgtEl>
                                        <p:attrNameLst>
                                          <p:attrName>style.visibility</p:attrName>
                                        </p:attrNameLst>
                                      </p:cBhvr>
                                      <p:to>
                                        <p:strVal val="visible"/>
                                      </p:to>
                                    </p:set>
                                    <p:animEffect filter="fade" transition="in">
                                      <p:cBhvr>
                                        <p:cTn dur="1000"/>
                                        <p:tgtEl>
                                          <p:spTgt spid="14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Getting to know each other</a:t>
            </a:r>
            <a:endParaRPr b="1"/>
          </a:p>
        </p:txBody>
      </p:sp>
      <p:sp>
        <p:nvSpPr>
          <p:cNvPr id="147" name="Google Shape;147;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SzPts val="2400"/>
              <a:buChar char="●"/>
            </a:pPr>
            <a:r>
              <a:rPr lang="en" sz="2400"/>
              <a:t>“Who else…”</a:t>
            </a:r>
            <a:endParaRPr sz="2400"/>
          </a:p>
          <a:p>
            <a:pPr indent="-381000" lvl="1" marL="914400" rtl="0" algn="l">
              <a:lnSpc>
                <a:spcPct val="115000"/>
              </a:lnSpc>
              <a:spcBef>
                <a:spcPts val="0"/>
              </a:spcBef>
              <a:spcAft>
                <a:spcPts val="0"/>
              </a:spcAft>
              <a:buSzPts val="2400"/>
              <a:buChar char="○"/>
            </a:pPr>
            <a:r>
              <a:rPr lang="en" sz="2400"/>
              <a:t>Share something true about yourself and invite others to raise a hand if it’s also true for them</a:t>
            </a:r>
            <a:br>
              <a:rPr lang="en" sz="2400"/>
            </a:br>
            <a:endParaRPr sz="2400"/>
          </a:p>
          <a:p>
            <a:pPr indent="-381000" lvl="0" marL="457200" rtl="0" algn="l">
              <a:lnSpc>
                <a:spcPct val="115000"/>
              </a:lnSpc>
              <a:spcBef>
                <a:spcPts val="0"/>
              </a:spcBef>
              <a:spcAft>
                <a:spcPts val="0"/>
              </a:spcAft>
              <a:buSzPts val="2400"/>
              <a:buChar char="●"/>
            </a:pPr>
            <a:r>
              <a:rPr lang="en" sz="2400"/>
              <a:t>What brought you to this workshop?</a:t>
            </a:r>
            <a:endParaRPr sz="2400"/>
          </a:p>
          <a:p>
            <a:pPr indent="-381000" lvl="1" marL="914400" rtl="0" algn="l">
              <a:lnSpc>
                <a:spcPct val="115000"/>
              </a:lnSpc>
              <a:spcBef>
                <a:spcPts val="0"/>
              </a:spcBef>
              <a:spcAft>
                <a:spcPts val="0"/>
              </a:spcAft>
              <a:buSzPts val="2400"/>
              <a:buChar char="○"/>
            </a:pPr>
            <a:r>
              <a:rPr lang="en" sz="2400"/>
              <a:t>Reflect on/write down your answer (2 min)</a:t>
            </a:r>
            <a:endParaRPr sz="2400"/>
          </a:p>
          <a:p>
            <a:pPr indent="-381000" lvl="1" marL="914400" rtl="0" algn="l">
              <a:lnSpc>
                <a:spcPct val="115000"/>
              </a:lnSpc>
              <a:spcBef>
                <a:spcPts val="0"/>
              </a:spcBef>
              <a:spcAft>
                <a:spcPts val="0"/>
              </a:spcAft>
              <a:buSzPts val="2400"/>
              <a:buChar char="○"/>
            </a:pPr>
            <a:r>
              <a:rPr lang="en" sz="2400"/>
              <a:t>Partner with someone to share your thoughts (3 min)</a:t>
            </a:r>
            <a:endParaRPr sz="2400"/>
          </a:p>
          <a:p>
            <a:pPr indent="-381000" lvl="1" marL="914400" rtl="0" algn="l">
              <a:lnSpc>
                <a:spcPct val="115000"/>
              </a:lnSpc>
              <a:spcBef>
                <a:spcPts val="0"/>
              </a:spcBef>
              <a:spcAft>
                <a:spcPts val="0"/>
              </a:spcAft>
              <a:buSzPts val="2400"/>
              <a:buChar char="○"/>
            </a:pPr>
            <a:r>
              <a:rPr lang="en" sz="2400"/>
              <a:t>With you partner, find another pair and share (5 min)</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animEffect filter="fade" transition="in">
                                      <p:cBhvr>
                                        <p:cTn dur="1000"/>
                                        <p:tgtEl>
                                          <p:spTgt spid="1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animEffect filter="fade" transition="in">
                                      <p:cBhvr>
                                        <p:cTn dur="1000"/>
                                        <p:tgtEl>
                                          <p:spTgt spid="1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animEffect filter="fade" transition="in">
                                      <p:cBhvr>
                                        <p:cTn dur="1000"/>
                                        <p:tgtEl>
                                          <p:spTgt spid="1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animEffect filter="fade" transition="in">
                                      <p:cBhvr>
                                        <p:cTn dur="1000"/>
                                        <p:tgtEl>
                                          <p:spTgt spid="1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4" st="4"/>
                                            </p:txEl>
                                          </p:spTgt>
                                        </p:tgtEl>
                                        <p:attrNameLst>
                                          <p:attrName>style.visibility</p:attrName>
                                        </p:attrNameLst>
                                      </p:cBhvr>
                                      <p:to>
                                        <p:strVal val="visible"/>
                                      </p:to>
                                    </p:set>
                                    <p:animEffect filter="fade" transition="in">
                                      <p:cBhvr>
                                        <p:cTn dur="1000"/>
                                        <p:tgtEl>
                                          <p:spTgt spid="14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5" st="5"/>
                                            </p:txEl>
                                          </p:spTgt>
                                        </p:tgtEl>
                                        <p:attrNameLst>
                                          <p:attrName>style.visibility</p:attrName>
                                        </p:attrNameLst>
                                      </p:cBhvr>
                                      <p:to>
                                        <p:strVal val="visible"/>
                                      </p:to>
                                    </p:set>
                                    <p:animEffect filter="fade" transition="in">
                                      <p:cBhvr>
                                        <p:cTn dur="1000"/>
                                        <p:tgtEl>
                                          <p:spTgt spid="14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Part One: Naming Whiteness</a:t>
            </a:r>
            <a:endParaRPr b="1"/>
          </a:p>
        </p:txBody>
      </p:sp>
      <p:sp>
        <p:nvSpPr>
          <p:cNvPr id="153" name="Google Shape;153;p33"/>
          <p:cNvSpPr txBox="1"/>
          <p:nvPr>
            <p:ph idx="1" type="body"/>
          </p:nvPr>
        </p:nvSpPr>
        <p:spPr>
          <a:xfrm>
            <a:off x="141350" y="1082100"/>
            <a:ext cx="8691000" cy="36159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What do we mean by “whiteness”?</a:t>
            </a:r>
            <a:endParaRPr sz="2400"/>
          </a:p>
          <a:p>
            <a:pPr indent="-381000" lvl="1" marL="914400" rtl="0" algn="l">
              <a:spcBef>
                <a:spcPts val="0"/>
              </a:spcBef>
              <a:spcAft>
                <a:spcPts val="0"/>
              </a:spcAft>
              <a:buSzPts val="2400"/>
              <a:buChar char="○"/>
            </a:pPr>
            <a:r>
              <a:rPr lang="en" sz="2400" u="sng"/>
              <a:t>Not</a:t>
            </a:r>
            <a:r>
              <a:rPr lang="en" sz="2400"/>
              <a:t> about the state of having light skin or a specific ethnic background</a:t>
            </a:r>
            <a:endParaRPr sz="2400"/>
          </a:p>
          <a:p>
            <a:pPr indent="-381000" lvl="1" marL="914400" rtl="0" algn="l">
              <a:spcBef>
                <a:spcPts val="0"/>
              </a:spcBef>
              <a:spcAft>
                <a:spcPts val="0"/>
              </a:spcAft>
              <a:buSzPts val="2400"/>
              <a:buChar char="○"/>
            </a:pPr>
            <a:r>
              <a:rPr lang="en" sz="2400"/>
              <a:t>White </a:t>
            </a:r>
            <a:r>
              <a:rPr i="1" lang="en" sz="2400"/>
              <a:t>normativity </a:t>
            </a:r>
            <a:r>
              <a:rPr lang="en" sz="2400"/>
              <a:t>or </a:t>
            </a:r>
            <a:r>
              <a:rPr i="1" lang="en" sz="2400"/>
              <a:t>hegemony</a:t>
            </a:r>
            <a:r>
              <a:rPr lang="en" sz="2400"/>
              <a:t> </a:t>
            </a:r>
            <a:endParaRPr sz="2400"/>
          </a:p>
          <a:p>
            <a:pPr indent="-381000" lvl="1" marL="914400" rtl="0" algn="l">
              <a:spcBef>
                <a:spcPts val="0"/>
              </a:spcBef>
              <a:spcAft>
                <a:spcPts val="0"/>
              </a:spcAft>
              <a:buSzPts val="2400"/>
              <a:buChar char="○"/>
            </a:pPr>
            <a:r>
              <a:rPr lang="en" sz="2400"/>
              <a:t>Angela Galvin and April Hathcock use whiteness as a signifier for “oppressive normativity”</a:t>
            </a:r>
            <a:br>
              <a:rPr lang="en" sz="2400"/>
            </a:br>
            <a:endParaRPr sz="2400"/>
          </a:p>
          <a:p>
            <a:pPr indent="-381000" lvl="0" marL="457200" rtl="0" algn="l">
              <a:spcBef>
                <a:spcPts val="0"/>
              </a:spcBef>
              <a:spcAft>
                <a:spcPts val="0"/>
              </a:spcAft>
              <a:buSzPts val="2400"/>
              <a:buChar char="●"/>
            </a:pPr>
            <a:r>
              <a:rPr lang="en" sz="2400"/>
              <a:t>Why do we use whiteness as a framework?</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